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1" r:id="rId2"/>
    <p:sldId id="263" r:id="rId3"/>
    <p:sldId id="267" r:id="rId4"/>
    <p:sldId id="268" r:id="rId5"/>
    <p:sldId id="269" r:id="rId6"/>
    <p:sldId id="274" r:id="rId7"/>
    <p:sldId id="275" r:id="rId8"/>
    <p:sldId id="272" r:id="rId9"/>
    <p:sldId id="273" r:id="rId10"/>
    <p:sldId id="270" r:id="rId11"/>
    <p:sldId id="271" r:id="rId12"/>
    <p:sldId id="276" r:id="rId13"/>
    <p:sldId id="277" r:id="rId14"/>
    <p:sldId id="281" r:id="rId15"/>
    <p:sldId id="280" r:id="rId16"/>
    <p:sldId id="283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2760" y="-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/>
          <a:r>
            <a:rPr lang="ru-RU" sz="2000" b="1" dirty="0" smtClean="0"/>
            <a:t>Союз «Объединение организаций профсоюзов Республики Бурятия»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/>
      <dgm:spPr/>
      <dgm:t>
        <a:bodyPr/>
        <a:lstStyle/>
        <a:p>
          <a:r>
            <a:rPr lang="ru-RU" b="1" dirty="0" smtClean="0"/>
            <a:t>Основная </a:t>
          </a:r>
          <a:r>
            <a:rPr lang="ru-RU" b="1" dirty="0" smtClean="0">
              <a:solidFill>
                <a:srgbClr val="FFFF00"/>
              </a:solidFill>
            </a:rPr>
            <a:t>цель </a:t>
          </a:r>
          <a:r>
            <a:rPr lang="ru-RU" b="1" dirty="0" smtClean="0"/>
            <a:t>конкурса </a:t>
          </a:r>
        </a:p>
        <a:p>
          <a:r>
            <a:rPr lang="ru-RU" b="1" dirty="0" smtClean="0"/>
            <a:t>  укрепление профсоюзных структур всех уровней, повышение авторитета и влияния профсоюзных организаций в трудовых коллективах</a:t>
          </a:r>
          <a:endParaRPr lang="ru-RU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b="1" dirty="0" smtClean="0"/>
            <a:t> первичные профсоюзные организации членских организаций ООП РБ и профсоюзных организаций, работающих с ООП РБ по соглашениям</a:t>
          </a:r>
          <a:endParaRPr lang="ru-RU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/>
      <dgm:spPr/>
      <dgm:t>
        <a:bodyPr/>
        <a:lstStyle/>
        <a:p>
          <a:r>
            <a:rPr lang="ru-RU" b="1" dirty="0" smtClean="0"/>
            <a:t>Конкурс проводится по итогам работы профсоюзных организаций за  2024-2025 гг.</a:t>
          </a:r>
          <a:endParaRPr lang="ru-RU" b="1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1102" custLinFactNeighborX="3311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6207" custScaleY="40757" custLinFactNeighborX="-4294" custLinFactNeighborY="-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3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2380" custLinFactNeighborX="-3829" custLinFactNeighborY="-13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F346431D-D2A5-4C8D-A4B0-0393D90B9BC1}" type="presOf" srcId="{13174129-0FDD-47F1-9F1E-3429166722CF}" destId="{3F3FB90C-9994-4D02-B5CC-F69EFC46C60C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5F7BDFBF-E37C-4C8F-8650-614CB740FE7D}" type="presOf" srcId="{29506B97-0DE1-4956-BE3F-8D12F5DF28F8}" destId="{CA19A0A3-9D9F-41C8-A93E-BC59E7F1B23D}" srcOrd="0" destOrd="0" presId="urn:microsoft.com/office/officeart/2005/8/layout/default"/>
    <dgm:cxn modelId="{49BD0373-754F-4960-B325-030C82C2C138}" type="presOf" srcId="{97C901C7-4205-4624-80FD-D36830FDDB3F}" destId="{F669DAA4-B203-460A-99C1-E96D549E1FD0}" srcOrd="0" destOrd="0" presId="urn:microsoft.com/office/officeart/2005/8/layout/default"/>
    <dgm:cxn modelId="{164F1026-7735-4582-89F0-59855E1191FA}" type="presOf" srcId="{77DCE1E6-14AD-46B7-9156-8DD3EEE541A2}" destId="{B9FBF18B-0614-4CA3-B2A6-54E595CDD46E}" srcOrd="0" destOrd="0" presId="urn:microsoft.com/office/officeart/2005/8/layout/default"/>
    <dgm:cxn modelId="{74DD4C80-630B-4548-80C6-8714BEEF2CB7}" type="presOf" srcId="{F05D5BF2-02B4-48B0-9756-4A712C568BEA}" destId="{6F8DCFF8-EE72-43A3-AE87-C52106B2B0C8}" srcOrd="0" destOrd="0" presId="urn:microsoft.com/office/officeart/2005/8/layout/default"/>
    <dgm:cxn modelId="{9DDA446B-3DB3-459B-9C0B-B3436EBBFF4C}" type="presParOf" srcId="{CA19A0A3-9D9F-41C8-A93E-BC59E7F1B23D}" destId="{6F8DCFF8-EE72-43A3-AE87-C52106B2B0C8}" srcOrd="0" destOrd="0" presId="urn:microsoft.com/office/officeart/2005/8/layout/default"/>
    <dgm:cxn modelId="{2B81F01B-5F11-46F7-B2B1-1E17849F5549}" type="presParOf" srcId="{CA19A0A3-9D9F-41C8-A93E-BC59E7F1B23D}" destId="{442349D1-9EFC-4706-8F4A-122A5D5545C6}" srcOrd="1" destOrd="0" presId="urn:microsoft.com/office/officeart/2005/8/layout/default"/>
    <dgm:cxn modelId="{37A0B790-4FEB-41FF-A581-7DAA782EB419}" type="presParOf" srcId="{CA19A0A3-9D9F-41C8-A93E-BC59E7F1B23D}" destId="{B9FBF18B-0614-4CA3-B2A6-54E595CDD46E}" srcOrd="2" destOrd="0" presId="urn:microsoft.com/office/officeart/2005/8/layout/default"/>
    <dgm:cxn modelId="{9F65F4BC-12F6-46F3-B6DB-634DD8CE5841}" type="presParOf" srcId="{CA19A0A3-9D9F-41C8-A93E-BC59E7F1B23D}" destId="{4E34CFA9-638C-4D75-ABF1-464176E12F08}" srcOrd="3" destOrd="0" presId="urn:microsoft.com/office/officeart/2005/8/layout/default"/>
    <dgm:cxn modelId="{E7DF1967-7E75-4059-838C-EB35DD324487}" type="presParOf" srcId="{CA19A0A3-9D9F-41C8-A93E-BC59E7F1B23D}" destId="{3F3FB90C-9994-4D02-B5CC-F69EFC46C60C}" srcOrd="4" destOrd="0" presId="urn:microsoft.com/office/officeart/2005/8/layout/default"/>
    <dgm:cxn modelId="{A750F14B-A3BF-4CE4-B63B-D5E9748A89D3}" type="presParOf" srcId="{CA19A0A3-9D9F-41C8-A93E-BC59E7F1B23D}" destId="{B51D1B1A-9C5B-4269-9931-3F5353F82357}" srcOrd="5" destOrd="0" presId="urn:microsoft.com/office/officeart/2005/8/layout/default"/>
    <dgm:cxn modelId="{FF1FE0AC-2FC3-4511-8DFD-022F3C45FAA7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7 000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6 000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5 000 рублей</a:t>
          </a:r>
        </a:p>
        <a:p>
          <a:endParaRPr lang="ru-RU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Заявка на участие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 5 мая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Конкурсные испытания  -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15 - 16 мая </a:t>
          </a:r>
          <a:endParaRPr lang="ru-RU" sz="2000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3 испытания</a:t>
          </a:r>
          <a:r>
            <a:rPr lang="ru-RU" sz="2000" b="1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r>
            <a:rPr lang="ru-RU" sz="2000" b="1" dirty="0" smtClean="0"/>
            <a:t>- «Знаю, умею, практикую»</a:t>
          </a:r>
        </a:p>
        <a:p>
          <a:r>
            <a:rPr lang="ru-RU" sz="2000" b="1" dirty="0" smtClean="0"/>
            <a:t>- «Дебаты лидеров»</a:t>
          </a:r>
        </a:p>
        <a:p>
          <a:r>
            <a:rPr lang="ru-RU" sz="2000" b="1" dirty="0" smtClean="0"/>
            <a:t>- «Творческий конкурс»</a:t>
          </a:r>
          <a:endParaRPr lang="ru-RU" sz="2000" b="1" dirty="0"/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 в конкурсе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Видеоролик «Я молодой профлидер Республики Бурятия» (до 3 мин.)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52277" custLinFactX="48016" custLinFactY="20655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48631" custLinFactNeighborX="-100000" custLinFactNeighborY="-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67856" custScaleY="105952" custLinFactX="51607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58230" custLinFactX="-52254" custLinFactNeighborX="-100000" custLinFactNeighborY="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18B9E0-055A-4FFE-BE52-29B1A89FF1ED}" type="presOf" srcId="{C999071C-21FB-4D45-9DBF-56168D4C7047}" destId="{A61F1211-D285-4A2E-821A-D100E6BB3565}" srcOrd="0" destOrd="0" presId="urn:microsoft.com/office/officeart/2005/8/layout/matrix2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7DBD48E4-5474-47A6-BFBD-05358A27619D}" type="presOf" srcId="{05687AB4-177D-47A0-B2D4-67DD22DB550A}" destId="{67D0F945-10E2-4B1D-8459-F940420E8793}" srcOrd="0" destOrd="0" presId="urn:microsoft.com/office/officeart/2005/8/layout/matrix2"/>
    <dgm:cxn modelId="{1E6828D4-8754-4302-BEEE-510201967052}" type="presOf" srcId="{624E506D-F81A-4BE4-A5B3-5DCE308B7AF8}" destId="{D57C0005-F597-49CE-BB18-6694CDE227AF}" srcOrd="0" destOrd="0" presId="urn:microsoft.com/office/officeart/2005/8/layout/matrix2"/>
    <dgm:cxn modelId="{298A279B-95CB-4302-92D5-9162151387CB}" type="presOf" srcId="{371B2F98-FC71-405C-9558-82637ED950C3}" destId="{422F3450-3D1F-46A7-828D-BBFC5FCCCDE7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6594FEF5-B95A-46D4-932A-33F09A46D3E0}" type="presOf" srcId="{DD61963B-21F4-455E-B43B-2E033AC03F5B}" destId="{25DC46C7-D009-4EE0-AFDF-19609884A8A4}" srcOrd="0" destOrd="0" presId="urn:microsoft.com/office/officeart/2005/8/layout/matrix2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64C035C7-4027-4911-B727-D9DD27A4D54F}" type="presParOf" srcId="{422F3450-3D1F-46A7-828D-BBFC5FCCCDE7}" destId="{2A06D0B3-F633-432B-9671-581AD70C08D4}" srcOrd="0" destOrd="0" presId="urn:microsoft.com/office/officeart/2005/8/layout/matrix2"/>
    <dgm:cxn modelId="{62DBE8DD-ECB2-4D9B-897E-C132240019D8}" type="presParOf" srcId="{422F3450-3D1F-46A7-828D-BBFC5FCCCDE7}" destId="{67D0F945-10E2-4B1D-8459-F940420E8793}" srcOrd="1" destOrd="0" presId="urn:microsoft.com/office/officeart/2005/8/layout/matrix2"/>
    <dgm:cxn modelId="{7E5923F5-BB16-4DC4-B41C-E59340423AAB}" type="presParOf" srcId="{422F3450-3D1F-46A7-828D-BBFC5FCCCDE7}" destId="{D57C0005-F597-49CE-BB18-6694CDE227AF}" srcOrd="2" destOrd="0" presId="urn:microsoft.com/office/officeart/2005/8/layout/matrix2"/>
    <dgm:cxn modelId="{9945279A-F386-4E03-A742-3DBD4BD4E7AC}" type="presParOf" srcId="{422F3450-3D1F-46A7-828D-BBFC5FCCCDE7}" destId="{25DC46C7-D009-4EE0-AFDF-19609884A8A4}" srcOrd="3" destOrd="0" presId="urn:microsoft.com/office/officeart/2005/8/layout/matrix2"/>
    <dgm:cxn modelId="{E9C4B188-DF66-4703-8EBF-921C49AE6FEB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>
            <a:lnSpc>
              <a:spcPct val="90000"/>
            </a:lnSpc>
            <a:spcAft>
              <a:spcPts val="600"/>
            </a:spcAft>
          </a:pPr>
          <a:r>
            <a:rPr lang="ru-RU" sz="1800" b="1" dirty="0" smtClean="0">
              <a:solidFill>
                <a:srgbClr val="FFFF00"/>
              </a:solidFill>
            </a:rPr>
            <a:t>Учредители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Правительство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Республики Бурятия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ru-RU" sz="800" b="1" dirty="0" smtClean="0">
            <a:solidFill>
              <a:srgbClr val="FFFF00"/>
            </a:solidFill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rgbClr val="FFFF00"/>
              </a:solidFill>
            </a:rPr>
            <a:t>Организаторы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Министерство социальной защиты населения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Республики Бурятия</a:t>
          </a:r>
          <a:endParaRPr lang="ru-RU" sz="18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800" b="1" dirty="0" smtClean="0"/>
            <a:t>Основная </a:t>
          </a:r>
          <a:r>
            <a:rPr lang="ru-RU" sz="1800" b="1" dirty="0" smtClean="0">
              <a:solidFill>
                <a:srgbClr val="FFFF00"/>
              </a:solidFill>
            </a:rPr>
            <a:t>цель </a:t>
          </a:r>
          <a:r>
            <a:rPr lang="ru-RU" sz="1800" b="1" dirty="0" smtClean="0"/>
            <a:t>конкурса </a:t>
          </a:r>
        </a:p>
        <a:p>
          <a:r>
            <a:rPr lang="ru-RU" sz="1800" b="1" dirty="0" smtClean="0"/>
            <a:t>  </a:t>
          </a:r>
          <a:r>
            <a:rPr lang="ru-RU" sz="1600" dirty="0" smtClean="0"/>
            <a:t>распространение положительного опыта внедрения лучших практик поддержки работников с семейными обязанностями, осуществляющих трудовую деятельность в организациях на территории Республики Бурятия, для вовлечения работодателей в распространение данной практики</a:t>
          </a:r>
          <a:endParaRPr lang="ru-RU" sz="16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9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900" b="1" dirty="0" smtClean="0"/>
            <a:t> </a:t>
          </a:r>
          <a:r>
            <a:rPr lang="ru-RU" sz="1400" b="1" dirty="0" smtClean="0"/>
            <a:t>юридические лица, индивидуальные предприниматели, осуществляющие деятельность на территории РБ, заключившие с Правительством РБ соглашение о сотрудничестве в рамках реализации проекта по корпоративному демографическому стандарту в целях оказания поддержки работникам</a:t>
          </a:r>
          <a:endParaRPr lang="ru-RU" sz="14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1600" b="1" dirty="0" smtClean="0">
              <a:solidFill>
                <a:srgbClr val="FFFF00"/>
              </a:solidFill>
            </a:rPr>
            <a:t>Корпоративный демографический стандарт </a:t>
          </a:r>
          <a:r>
            <a:rPr lang="ru-RU" sz="1600" b="1" dirty="0" smtClean="0"/>
            <a:t>- это комплекс мер, направленных на обеспечение благоприятных нравственных, экономических и социальных условий для реализации сотрудниками предприятия родительских и других семейных функций при условии их занятости на рынке труда. </a:t>
          </a:r>
          <a:endParaRPr lang="ru-RU" sz="1600" b="1" i="0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6955" custLinFactNeighborX="3311" custLinFactNeighborY="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433" custLinFactNeighborX="-4294" custLinFactNeighborY="1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0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3" custLinFactNeighborX="-4201" custLinFactNeighborY="-11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88CEDF-720C-41C5-B9F3-AD62BEA7E2A4}" type="presOf" srcId="{77DCE1E6-14AD-46B7-9156-8DD3EEE541A2}" destId="{B9FBF18B-0614-4CA3-B2A6-54E595CDD46E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3B665EE4-9C9D-4610-B536-1E809BED47D2}" type="presOf" srcId="{13174129-0FDD-47F1-9F1E-3429166722CF}" destId="{3F3FB90C-9994-4D02-B5CC-F69EFC46C60C}" srcOrd="0" destOrd="0" presId="urn:microsoft.com/office/officeart/2005/8/layout/default"/>
    <dgm:cxn modelId="{1E174122-FD97-4B1D-AD87-EB10371F5474}" type="presOf" srcId="{29506B97-0DE1-4956-BE3F-8D12F5DF28F8}" destId="{CA19A0A3-9D9F-41C8-A93E-BC59E7F1B23D}" srcOrd="0" destOrd="0" presId="urn:microsoft.com/office/officeart/2005/8/layout/default"/>
    <dgm:cxn modelId="{F29AC90F-07F1-41DB-8C68-6556311D9B16}" type="presOf" srcId="{97C901C7-4205-4624-80FD-D36830FDDB3F}" destId="{F669DAA4-B203-460A-99C1-E96D549E1FD0}" srcOrd="0" destOrd="0" presId="urn:microsoft.com/office/officeart/2005/8/layout/default"/>
    <dgm:cxn modelId="{27CBCB86-2246-4BF0-9EF3-2CBE79F6AED3}" type="presOf" srcId="{F05D5BF2-02B4-48B0-9756-4A712C568BEA}" destId="{6F8DCFF8-EE72-43A3-AE87-C52106B2B0C8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C4ADE7FF-C928-48FE-A021-1379332D751C}" type="presParOf" srcId="{CA19A0A3-9D9F-41C8-A93E-BC59E7F1B23D}" destId="{6F8DCFF8-EE72-43A3-AE87-C52106B2B0C8}" srcOrd="0" destOrd="0" presId="urn:microsoft.com/office/officeart/2005/8/layout/default"/>
    <dgm:cxn modelId="{C2D21A25-3551-450B-B12B-029DFD39FE38}" type="presParOf" srcId="{CA19A0A3-9D9F-41C8-A93E-BC59E7F1B23D}" destId="{442349D1-9EFC-4706-8F4A-122A5D5545C6}" srcOrd="1" destOrd="0" presId="urn:microsoft.com/office/officeart/2005/8/layout/default"/>
    <dgm:cxn modelId="{2DA1BE55-DF5B-4E45-BDF2-07AE4808EE1F}" type="presParOf" srcId="{CA19A0A3-9D9F-41C8-A93E-BC59E7F1B23D}" destId="{B9FBF18B-0614-4CA3-B2A6-54E595CDD46E}" srcOrd="2" destOrd="0" presId="urn:microsoft.com/office/officeart/2005/8/layout/default"/>
    <dgm:cxn modelId="{DE91FC79-80C4-4200-A64E-29BAD426130A}" type="presParOf" srcId="{CA19A0A3-9D9F-41C8-A93E-BC59E7F1B23D}" destId="{4E34CFA9-638C-4D75-ABF1-464176E12F08}" srcOrd="3" destOrd="0" presId="urn:microsoft.com/office/officeart/2005/8/layout/default"/>
    <dgm:cxn modelId="{EF3E3671-805A-4718-B578-408F52A6ADE5}" type="presParOf" srcId="{CA19A0A3-9D9F-41C8-A93E-BC59E7F1B23D}" destId="{3F3FB90C-9994-4D02-B5CC-F69EFC46C60C}" srcOrd="4" destOrd="0" presId="urn:microsoft.com/office/officeart/2005/8/layout/default"/>
    <dgm:cxn modelId="{0C4C92BF-A1E6-45DD-995B-50F5A0B8B364}" type="presParOf" srcId="{CA19A0A3-9D9F-41C8-A93E-BC59E7F1B23D}" destId="{B51D1B1A-9C5B-4269-9931-3F5353F82357}" srcOrd="5" destOrd="0" presId="urn:microsoft.com/office/officeart/2005/8/layout/default"/>
    <dgm:cxn modelId="{56D8A4AF-BCB8-4505-9E2E-34F60C8DD23E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Награждение победителей: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/>
            <a:t>Поощрение победителей и финалистов Конкурса, показавших наиболее значимые результаты по итогам внедрения практики корпоративного демографического стандарта, осуществляется в рамках проведения Х Всероссийской конференции «Демографическое развитие Дальнего Востока»</a:t>
          </a:r>
          <a:endParaRPr lang="ru-RU" sz="1400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Объявление о проведении Конкурса (далее – объявление) размещается Организатором Конкурса на официальном сайте Организатора Конкурса не менее чем за 30 календарных дней до начала приема заявок.</a:t>
          </a:r>
          <a:endParaRPr lang="ru-RU" sz="1800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4 номинации: </a:t>
          </a:r>
        </a:p>
        <a:p>
          <a:pPr>
            <a:spcAft>
              <a:spcPts val="0"/>
            </a:spcAft>
          </a:pPr>
          <a:r>
            <a:rPr lang="ru-RU" sz="2000" b="1" dirty="0" smtClean="0"/>
            <a:t>- </a:t>
          </a:r>
          <a:r>
            <a:rPr lang="ru-RU" sz="2000" dirty="0" smtClean="0"/>
            <a:t>в реальном секторе экономики</a:t>
          </a:r>
        </a:p>
        <a:p>
          <a:pPr>
            <a:spcAft>
              <a:spcPts val="0"/>
            </a:spcAft>
          </a:pPr>
          <a:r>
            <a:rPr lang="ru-RU" sz="2000" b="1" dirty="0" smtClean="0"/>
            <a:t>-  </a:t>
          </a:r>
          <a:r>
            <a:rPr lang="ru-RU" sz="2000" dirty="0" smtClean="0"/>
            <a:t>в крупной бизнес компании</a:t>
          </a:r>
        </a:p>
        <a:p>
          <a:pPr>
            <a:spcAft>
              <a:spcPts val="0"/>
            </a:spcAft>
          </a:pPr>
          <a:r>
            <a:rPr lang="ru-RU" sz="2000" b="1" dirty="0" smtClean="0"/>
            <a:t>- </a:t>
          </a:r>
          <a:r>
            <a:rPr lang="ru-RU" sz="2000" dirty="0" smtClean="0"/>
            <a:t>в малом бизнесе</a:t>
          </a:r>
        </a:p>
        <a:p>
          <a:pPr>
            <a:spcAft>
              <a:spcPts val="0"/>
            </a:spcAft>
          </a:pPr>
          <a:r>
            <a:rPr lang="ru-RU" sz="2000" b="1" dirty="0" smtClean="0"/>
            <a:t>- </a:t>
          </a:r>
          <a:r>
            <a:rPr lang="ru-RU" sz="2000" dirty="0" smtClean="0"/>
            <a:t>среди государственных и муниципальных учреждений</a:t>
          </a:r>
        </a:p>
        <a:p>
          <a:pPr>
            <a:spcAft>
              <a:spcPts val="0"/>
            </a:spcAft>
          </a:pPr>
          <a:endParaRPr lang="ru-RU" sz="2000" b="1" dirty="0" smtClean="0"/>
        </a:p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3 нестандартные практики </a:t>
          </a:r>
        </a:p>
        <a:p>
          <a:pPr>
            <a:spcAft>
              <a:spcPts val="0"/>
            </a:spcAft>
          </a:pPr>
          <a:r>
            <a:rPr lang="en-US" sz="2000" b="1" dirty="0" smtClean="0">
              <a:solidFill>
                <a:schemeClr val="bg1"/>
              </a:solidFill>
            </a:rPr>
            <a:t>I, II, III</a:t>
          </a:r>
          <a:r>
            <a:rPr lang="ru-RU" sz="2000" b="1" dirty="0" smtClean="0">
              <a:solidFill>
                <a:schemeClr val="bg1"/>
              </a:solidFill>
            </a:rPr>
            <a:t> степени</a:t>
          </a:r>
          <a:endParaRPr lang="ru-RU" sz="2000" b="1" dirty="0">
            <a:solidFill>
              <a:schemeClr val="bg1"/>
            </a:solidFill>
          </a:endParaRPr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заявка по форме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материалы (документы, фотографии) для проведения оценки на соответствие критериям</a:t>
          </a:r>
          <a:endParaRPr lang="ru-RU" sz="20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72659" custScaleY="108333" custLinFactX="50992" custLinFactY="23631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50416" custLinFactNeighborX="-100000" custLinFactNeighborY="-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71431" custScaleY="111905" custLinFactX="51606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69151" custScaleY="108333" custLinFactX="-49278" custLinFactNeighborX="-100000" custLinFactNeighborY="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AC407C-8E37-48FE-8C3F-AA446FB272A8}" type="presOf" srcId="{DD61963B-21F4-455E-B43B-2E033AC03F5B}" destId="{25DC46C7-D009-4EE0-AFDF-19609884A8A4}" srcOrd="0" destOrd="0" presId="urn:microsoft.com/office/officeart/2005/8/layout/matrix2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8A2E7995-6CF4-4A2F-BE4E-240820751C37}" type="presOf" srcId="{C999071C-21FB-4D45-9DBF-56168D4C7047}" destId="{A61F1211-D285-4A2E-821A-D100E6BB3565}" srcOrd="0" destOrd="0" presId="urn:microsoft.com/office/officeart/2005/8/layout/matrix2"/>
    <dgm:cxn modelId="{877175CC-3C89-4303-826A-61E88FB079D4}" type="presOf" srcId="{05687AB4-177D-47A0-B2D4-67DD22DB550A}" destId="{67D0F945-10E2-4B1D-8459-F940420E8793}" srcOrd="0" destOrd="0" presId="urn:microsoft.com/office/officeart/2005/8/layout/matrix2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B87752F5-25DE-4B90-BAB7-0D0C70FBA375}" type="presOf" srcId="{371B2F98-FC71-405C-9558-82637ED950C3}" destId="{422F3450-3D1F-46A7-828D-BBFC5FCCCDE7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8FEF8918-4443-43DB-AB3F-F5F87E8B3E54}" type="presOf" srcId="{624E506D-F81A-4BE4-A5B3-5DCE308B7AF8}" destId="{D57C0005-F597-49CE-BB18-6694CDE227AF}" srcOrd="0" destOrd="0" presId="urn:microsoft.com/office/officeart/2005/8/layout/matrix2"/>
    <dgm:cxn modelId="{28E0F9A4-86E5-481D-A5A1-8410C2EA6770}" type="presParOf" srcId="{422F3450-3D1F-46A7-828D-BBFC5FCCCDE7}" destId="{2A06D0B3-F633-432B-9671-581AD70C08D4}" srcOrd="0" destOrd="0" presId="urn:microsoft.com/office/officeart/2005/8/layout/matrix2"/>
    <dgm:cxn modelId="{7859EB82-8569-4AFF-BCA2-1C1746DAE333}" type="presParOf" srcId="{422F3450-3D1F-46A7-828D-BBFC5FCCCDE7}" destId="{67D0F945-10E2-4B1D-8459-F940420E8793}" srcOrd="1" destOrd="0" presId="urn:microsoft.com/office/officeart/2005/8/layout/matrix2"/>
    <dgm:cxn modelId="{60DDF3C1-82F4-4D34-B997-F77A22EEE5A0}" type="presParOf" srcId="{422F3450-3D1F-46A7-828D-BBFC5FCCCDE7}" destId="{D57C0005-F597-49CE-BB18-6694CDE227AF}" srcOrd="2" destOrd="0" presId="urn:microsoft.com/office/officeart/2005/8/layout/matrix2"/>
    <dgm:cxn modelId="{7EF17CBF-D311-4AF2-9044-D8301032CF80}" type="presParOf" srcId="{422F3450-3D1F-46A7-828D-BBFC5FCCCDE7}" destId="{25DC46C7-D009-4EE0-AFDF-19609884A8A4}" srcOrd="3" destOrd="0" presId="urn:microsoft.com/office/officeart/2005/8/layout/matrix2"/>
    <dgm:cxn modelId="{3EDD2398-3999-4E8A-8F2D-4372FFB29243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>
            <a:lnSpc>
              <a:spcPct val="90000"/>
            </a:lnSpc>
            <a:spcAft>
              <a:spcPts val="600"/>
            </a:spcAft>
          </a:pPr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>
            <a:lnSpc>
              <a:spcPct val="90000"/>
            </a:lnSpc>
            <a:spcAft>
              <a:spcPts val="600"/>
            </a:spcAft>
          </a:pPr>
          <a:r>
            <a:rPr lang="ru-RU" sz="2000" b="1" dirty="0" smtClean="0"/>
            <a:t>Союз «Объединение организаций профсоюзов Республики Бурятия»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Цель</a:t>
          </a:r>
          <a:r>
            <a:rPr lang="ru-RU" sz="2000" b="1" dirty="0" smtClean="0"/>
            <a:t> </a:t>
          </a:r>
        </a:p>
        <a:p>
          <a:r>
            <a:rPr lang="ru-RU" sz="1800" b="1" dirty="0" smtClean="0"/>
            <a:t>  привлечения внимания общественности к вопросам охраны труда, распространение положительного опыта работы уполномоченных по охране труда</a:t>
          </a:r>
          <a:endParaRPr lang="ru-RU" sz="18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9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900" b="1" dirty="0" smtClean="0"/>
            <a:t> </a:t>
          </a:r>
          <a:r>
            <a:rPr lang="ru-RU" sz="2400" b="1" dirty="0" smtClean="0"/>
            <a:t>уполномоченные по охране труда</a:t>
          </a:r>
          <a:endParaRPr lang="ru-RU" sz="24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2800" b="1" dirty="0" smtClean="0">
              <a:solidFill>
                <a:srgbClr val="FFFF00"/>
              </a:solidFill>
            </a:rPr>
            <a:t>28 апреля </a:t>
          </a:r>
        </a:p>
        <a:p>
          <a:r>
            <a:rPr lang="ru-RU" sz="2800" b="1" dirty="0" smtClean="0">
              <a:solidFill>
                <a:schemeClr val="bg1"/>
              </a:solidFill>
            </a:rPr>
            <a:t>Всемирный день охраны труда</a:t>
          </a:r>
          <a:endParaRPr lang="ru-RU" sz="2800" b="1" i="0" dirty="0">
            <a:solidFill>
              <a:schemeClr val="bg1"/>
            </a:solidFill>
          </a:endParaRPr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6955" custLinFactNeighborX="3311" custLinFactNeighborY="-1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433" custLinFactNeighborX="-4294" custLinFactNeighborY="-1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39863" custLinFactNeighborX="3450" custLinFactNeighborY="-14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39767" custLinFactNeighborX="-4201" custLinFactNeighborY="-14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C72860-61CA-4019-AB45-EE276A85A609}" type="presOf" srcId="{F05D5BF2-02B4-48B0-9756-4A712C568BEA}" destId="{6F8DCFF8-EE72-43A3-AE87-C52106B2B0C8}" srcOrd="0" destOrd="0" presId="urn:microsoft.com/office/officeart/2005/8/layout/default"/>
    <dgm:cxn modelId="{B222EC19-E06F-4CB8-A73A-42B733FE9CEF}" type="presOf" srcId="{77DCE1E6-14AD-46B7-9156-8DD3EEE541A2}" destId="{B9FBF18B-0614-4CA3-B2A6-54E595CDD46E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32A76F1F-8A86-4016-9D75-AB067CB1E31E}" type="presOf" srcId="{29506B97-0DE1-4956-BE3F-8D12F5DF28F8}" destId="{CA19A0A3-9D9F-41C8-A93E-BC59E7F1B23D}" srcOrd="0" destOrd="0" presId="urn:microsoft.com/office/officeart/2005/8/layout/default"/>
    <dgm:cxn modelId="{E0D54C2C-D4AB-4A91-9891-DB259F706881}" type="presOf" srcId="{13174129-0FDD-47F1-9F1E-3429166722CF}" destId="{3F3FB90C-9994-4D02-B5CC-F69EFC46C60C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D1EDAAA4-2939-4330-B6AD-3FEACB7F3760}" type="presOf" srcId="{97C901C7-4205-4624-80FD-D36830FDDB3F}" destId="{F669DAA4-B203-460A-99C1-E96D549E1FD0}" srcOrd="0" destOrd="0" presId="urn:microsoft.com/office/officeart/2005/8/layout/default"/>
    <dgm:cxn modelId="{227D3085-FF63-4E59-B8EC-0F23745FABFC}" type="presParOf" srcId="{CA19A0A3-9D9F-41C8-A93E-BC59E7F1B23D}" destId="{6F8DCFF8-EE72-43A3-AE87-C52106B2B0C8}" srcOrd="0" destOrd="0" presId="urn:microsoft.com/office/officeart/2005/8/layout/default"/>
    <dgm:cxn modelId="{2AD0025B-7A09-44B6-A9A5-69430AE05B58}" type="presParOf" srcId="{CA19A0A3-9D9F-41C8-A93E-BC59E7F1B23D}" destId="{442349D1-9EFC-4706-8F4A-122A5D5545C6}" srcOrd="1" destOrd="0" presId="urn:microsoft.com/office/officeart/2005/8/layout/default"/>
    <dgm:cxn modelId="{BE761C4A-BFC2-438B-912B-4064A316593A}" type="presParOf" srcId="{CA19A0A3-9D9F-41C8-A93E-BC59E7F1B23D}" destId="{B9FBF18B-0614-4CA3-B2A6-54E595CDD46E}" srcOrd="2" destOrd="0" presId="urn:microsoft.com/office/officeart/2005/8/layout/default"/>
    <dgm:cxn modelId="{F8DD793F-9C35-465A-BB9B-71DFCCA46D9A}" type="presParOf" srcId="{CA19A0A3-9D9F-41C8-A93E-BC59E7F1B23D}" destId="{4E34CFA9-638C-4D75-ABF1-464176E12F08}" srcOrd="3" destOrd="0" presId="urn:microsoft.com/office/officeart/2005/8/layout/default"/>
    <dgm:cxn modelId="{4FE489F5-2674-4855-B891-7478914739F4}" type="presParOf" srcId="{CA19A0A3-9D9F-41C8-A93E-BC59E7F1B23D}" destId="{3F3FB90C-9994-4D02-B5CC-F69EFC46C60C}" srcOrd="4" destOrd="0" presId="urn:microsoft.com/office/officeart/2005/8/layout/default"/>
    <dgm:cxn modelId="{58FC68A1-F4D0-4BF1-B504-DF0CAAAFE8DC}" type="presParOf" srcId="{CA19A0A3-9D9F-41C8-A93E-BC59E7F1B23D}" destId="{B51D1B1A-9C5B-4269-9931-3F5353F82357}" srcOrd="5" destOrd="0" presId="urn:microsoft.com/office/officeart/2005/8/layout/default"/>
    <dgm:cxn modelId="{E780F5F0-BA55-4B1C-9A87-1C7B3C5E4D9A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endParaRPr lang="ru-RU" sz="800" b="1" dirty="0" smtClean="0">
            <a:solidFill>
              <a:srgbClr val="FFFF00"/>
            </a:solidFill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Организаторы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Объединение организаций профсоюзов Республики Бурятия» в лице Молодежного совета ООП РБ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ФГБОУ ВО ВСГУТУ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- ЦОПП РБ</a:t>
          </a:r>
          <a:endParaRPr lang="ru-RU" sz="18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Цель</a:t>
          </a:r>
          <a:endParaRPr lang="ru-RU" sz="2000" b="1" dirty="0" smtClean="0"/>
        </a:p>
        <a:p>
          <a:r>
            <a:rPr lang="ru-RU" sz="1800" b="1" dirty="0" smtClean="0"/>
            <a:t>  содействие развитию активной жизненной позиции молодых людей, привлечение их к социально значимой деятельности, привлечение внимания работающей молодежи к деятельности профсоюзов</a:t>
          </a:r>
          <a:endParaRPr lang="ru-RU" sz="16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2000" b="1" dirty="0" smtClean="0">
              <a:solidFill>
                <a:srgbClr val="FFFF00"/>
              </a:solidFill>
            </a:rPr>
            <a:t>Участники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b="1" dirty="0" smtClean="0"/>
            <a:t> - </a:t>
          </a:r>
          <a:r>
            <a:rPr lang="ru-RU" sz="1600" b="1" dirty="0" smtClean="0"/>
            <a:t>представители работающей и студенческой молодежи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/>
            <a:t>- молодые профсоюзные лидеры и активисты студенческих профкомов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/>
            <a:t>- члены молодежных советов предприятий и организаций</a:t>
          </a:r>
          <a:endParaRPr lang="ru-RU" sz="16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Дата и место проведения</a:t>
          </a:r>
        </a:p>
        <a:p>
          <a:r>
            <a:rPr lang="ru-RU" sz="2000" b="1" dirty="0" smtClean="0"/>
            <a:t>Научная библиотека ВСГУТУ </a:t>
          </a:r>
        </a:p>
        <a:p>
          <a:r>
            <a:rPr lang="ru-RU" sz="1600" b="1" dirty="0" smtClean="0"/>
            <a:t>(ул. Ключевская 40В, стр.5)</a:t>
          </a:r>
        </a:p>
        <a:p>
          <a:r>
            <a:rPr lang="ru-RU" sz="2000" b="1" dirty="0" smtClean="0"/>
            <a:t>15 – 16 мая 2025 года</a:t>
          </a:r>
          <a:endParaRPr lang="ru-RU" sz="2000" b="1" i="0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6955" custLinFactNeighborX="3311" custLinFactNeighborY="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433" custLinFactNeighborX="-4294" custLinFactNeighborY="1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0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3" custLinFactNeighborX="-4201" custLinFactNeighborY="-11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0928D3-60AD-4CFE-ADC3-59B1C4525CFD}" type="presOf" srcId="{F05D5BF2-02B4-48B0-9756-4A712C568BEA}" destId="{6F8DCFF8-EE72-43A3-AE87-C52106B2B0C8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93CCFCF8-CCD1-48B0-B12E-21FFF05E4BF0}" type="presOf" srcId="{13174129-0FDD-47F1-9F1E-3429166722CF}" destId="{3F3FB90C-9994-4D02-B5CC-F69EFC46C60C}" srcOrd="0" destOrd="0" presId="urn:microsoft.com/office/officeart/2005/8/layout/default"/>
    <dgm:cxn modelId="{9EEEE13C-CD51-471C-95BA-DAEACB3F1E1F}" type="presOf" srcId="{97C901C7-4205-4624-80FD-D36830FDDB3F}" destId="{F669DAA4-B203-460A-99C1-E96D549E1FD0}" srcOrd="0" destOrd="0" presId="urn:microsoft.com/office/officeart/2005/8/layout/default"/>
    <dgm:cxn modelId="{94E87295-290A-4F90-9425-168679553241}" type="presOf" srcId="{77DCE1E6-14AD-46B7-9156-8DD3EEE541A2}" destId="{B9FBF18B-0614-4CA3-B2A6-54E595CDD46E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954599E3-FAC9-4777-AC2A-890E60C630E8}" type="presOf" srcId="{29506B97-0DE1-4956-BE3F-8D12F5DF28F8}" destId="{CA19A0A3-9D9F-41C8-A93E-BC59E7F1B23D}" srcOrd="0" destOrd="0" presId="urn:microsoft.com/office/officeart/2005/8/layout/default"/>
    <dgm:cxn modelId="{243E9ABB-A214-46FF-974B-B8EE2543577A}" type="presParOf" srcId="{CA19A0A3-9D9F-41C8-A93E-BC59E7F1B23D}" destId="{6F8DCFF8-EE72-43A3-AE87-C52106B2B0C8}" srcOrd="0" destOrd="0" presId="urn:microsoft.com/office/officeart/2005/8/layout/default"/>
    <dgm:cxn modelId="{F5511FB6-DF93-410B-AFAD-0D97468B4C30}" type="presParOf" srcId="{CA19A0A3-9D9F-41C8-A93E-BC59E7F1B23D}" destId="{442349D1-9EFC-4706-8F4A-122A5D5545C6}" srcOrd="1" destOrd="0" presId="urn:microsoft.com/office/officeart/2005/8/layout/default"/>
    <dgm:cxn modelId="{914ECED3-5C45-4640-8433-5846809459AB}" type="presParOf" srcId="{CA19A0A3-9D9F-41C8-A93E-BC59E7F1B23D}" destId="{B9FBF18B-0614-4CA3-B2A6-54E595CDD46E}" srcOrd="2" destOrd="0" presId="urn:microsoft.com/office/officeart/2005/8/layout/default"/>
    <dgm:cxn modelId="{D8BCE447-99C0-4BE2-A8A2-5C6591B0D2F1}" type="presParOf" srcId="{CA19A0A3-9D9F-41C8-A93E-BC59E7F1B23D}" destId="{4E34CFA9-638C-4D75-ABF1-464176E12F08}" srcOrd="3" destOrd="0" presId="urn:microsoft.com/office/officeart/2005/8/layout/default"/>
    <dgm:cxn modelId="{861FBC9C-5687-46B2-A16E-71E1640BC422}" type="presParOf" srcId="{CA19A0A3-9D9F-41C8-A93E-BC59E7F1B23D}" destId="{3F3FB90C-9994-4D02-B5CC-F69EFC46C60C}" srcOrd="4" destOrd="0" presId="urn:microsoft.com/office/officeart/2005/8/layout/default"/>
    <dgm:cxn modelId="{3464E522-BCF4-488F-81D1-F07D4BB73B64}" type="presParOf" srcId="{CA19A0A3-9D9F-41C8-A93E-BC59E7F1B23D}" destId="{B51D1B1A-9C5B-4269-9931-3F5353F82357}" srcOrd="5" destOrd="0" presId="urn:microsoft.com/office/officeart/2005/8/layout/default"/>
    <dgm:cxn modelId="{629F91A7-464C-44BB-BA9D-967302CBF0ED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endParaRPr lang="ru-RU" sz="800" b="1" dirty="0" smtClean="0">
            <a:solidFill>
              <a:srgbClr val="FFFF00"/>
            </a:solidFill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Организаторы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 smtClean="0"/>
            <a:t>Союз «Объединение организаций профсоюзов Республики Бурятия»</a:t>
          </a:r>
          <a:endParaRPr lang="ru-RU" sz="18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Цель</a:t>
          </a:r>
          <a:endParaRPr lang="ru-RU" sz="2000" b="1" dirty="0" smtClean="0"/>
        </a:p>
        <a:p>
          <a:r>
            <a:rPr lang="ru-RU" sz="1800" b="1" dirty="0" smtClean="0"/>
            <a:t>  </a:t>
          </a:r>
          <a:r>
            <a:rPr lang="ru-RU" sz="1600" b="1" dirty="0" smtClean="0"/>
            <a:t>повышение мотивации профсоюзного членства, совершенствование форм организации спортивной массовой работы в трудовых коллективах, укрепление здоровья и привлечение членов профсоюзов  к систематическим занятиям физической культурой и спортом</a:t>
          </a:r>
          <a:endParaRPr lang="ru-RU" sz="16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2000" b="1" dirty="0" smtClean="0">
              <a:solidFill>
                <a:srgbClr val="FFFF00"/>
              </a:solidFill>
            </a:rPr>
            <a:t>Участники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900" b="1" dirty="0" smtClean="0"/>
            <a:t> </a:t>
          </a:r>
          <a:r>
            <a:rPr lang="ru-RU" sz="1900" dirty="0" smtClean="0"/>
            <a:t>Членские организации ООП РБ и профсоюзные организации, работающие с ООП РБ по соглашениям</a:t>
          </a:r>
          <a:endParaRPr lang="ru-RU" sz="16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Дата и место проведения</a:t>
          </a:r>
        </a:p>
        <a:p>
          <a:r>
            <a:rPr lang="ru-RU" sz="2000" b="1" dirty="0" smtClean="0"/>
            <a:t>Август - Сентябрь, 2025 года</a:t>
          </a:r>
        </a:p>
        <a:p>
          <a:r>
            <a:rPr lang="ru-RU" sz="2000" b="1" i="0" dirty="0" smtClean="0"/>
            <a:t>Центральный стадион Республики Бурятия (ул. Кирова, 1)</a:t>
          </a:r>
          <a:endParaRPr lang="ru-RU" sz="2000" b="1" i="0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4243" custLinFactNeighborX="2870" custLinFactNeighborY="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433" custLinFactNeighborX="-4294" custLinFactNeighborY="1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0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3" custLinFactNeighborX="-4201" custLinFactNeighborY="-11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371151-B7B9-4C8F-9780-B9969AFCE88F}" type="presOf" srcId="{13174129-0FDD-47F1-9F1E-3429166722CF}" destId="{3F3FB90C-9994-4D02-B5CC-F69EFC46C60C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DE579743-AD07-4BC8-B30C-9DE4F3038338}" type="presOf" srcId="{97C901C7-4205-4624-80FD-D36830FDDB3F}" destId="{F669DAA4-B203-460A-99C1-E96D549E1FD0}" srcOrd="0" destOrd="0" presId="urn:microsoft.com/office/officeart/2005/8/layout/default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D315C226-B2A8-46B4-A754-EC8019C92390}" type="presOf" srcId="{29506B97-0DE1-4956-BE3F-8D12F5DF28F8}" destId="{CA19A0A3-9D9F-41C8-A93E-BC59E7F1B23D}" srcOrd="0" destOrd="0" presId="urn:microsoft.com/office/officeart/2005/8/layout/default"/>
    <dgm:cxn modelId="{19D7614B-6CDB-494F-916B-FE16EED10EA2}" type="presOf" srcId="{77DCE1E6-14AD-46B7-9156-8DD3EEE541A2}" destId="{B9FBF18B-0614-4CA3-B2A6-54E595CDD46E}" srcOrd="0" destOrd="0" presId="urn:microsoft.com/office/officeart/2005/8/layout/default"/>
    <dgm:cxn modelId="{75806910-626A-49A7-8E9E-BD9137C03FD1}" type="presOf" srcId="{F05D5BF2-02B4-48B0-9756-4A712C568BEA}" destId="{6F8DCFF8-EE72-43A3-AE87-C52106B2B0C8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FE133EF5-FA92-4A4A-A31E-623A9CF81685}" type="presParOf" srcId="{CA19A0A3-9D9F-41C8-A93E-BC59E7F1B23D}" destId="{6F8DCFF8-EE72-43A3-AE87-C52106B2B0C8}" srcOrd="0" destOrd="0" presId="urn:microsoft.com/office/officeart/2005/8/layout/default"/>
    <dgm:cxn modelId="{B8B9C290-0E45-4461-B586-0F9CF4777B7E}" type="presParOf" srcId="{CA19A0A3-9D9F-41C8-A93E-BC59E7F1B23D}" destId="{442349D1-9EFC-4706-8F4A-122A5D5545C6}" srcOrd="1" destOrd="0" presId="urn:microsoft.com/office/officeart/2005/8/layout/default"/>
    <dgm:cxn modelId="{5B450A05-6A34-4A52-B73E-B59C1243A0C7}" type="presParOf" srcId="{CA19A0A3-9D9F-41C8-A93E-BC59E7F1B23D}" destId="{B9FBF18B-0614-4CA3-B2A6-54E595CDD46E}" srcOrd="2" destOrd="0" presId="urn:microsoft.com/office/officeart/2005/8/layout/default"/>
    <dgm:cxn modelId="{E73A31E2-AA32-43D0-8452-B7A918EC5CD7}" type="presParOf" srcId="{CA19A0A3-9D9F-41C8-A93E-BC59E7F1B23D}" destId="{4E34CFA9-638C-4D75-ABF1-464176E12F08}" srcOrd="3" destOrd="0" presId="urn:microsoft.com/office/officeart/2005/8/layout/default"/>
    <dgm:cxn modelId="{F026D3CF-C315-4ABA-A7B3-EE63EC72A101}" type="presParOf" srcId="{CA19A0A3-9D9F-41C8-A93E-BC59E7F1B23D}" destId="{3F3FB90C-9994-4D02-B5CC-F69EFC46C60C}" srcOrd="4" destOrd="0" presId="urn:microsoft.com/office/officeart/2005/8/layout/default"/>
    <dgm:cxn modelId="{6F2FB1B5-564D-41FF-B51A-5A299E73163A}" type="presParOf" srcId="{CA19A0A3-9D9F-41C8-A93E-BC59E7F1B23D}" destId="{B51D1B1A-9C5B-4269-9931-3F5353F82357}" srcOrd="5" destOrd="0" presId="urn:microsoft.com/office/officeart/2005/8/layout/default"/>
    <dgm:cxn modelId="{38AE9584-614B-417A-9C57-C7CC0326DCA0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15 000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10 000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7 000 рублей</a:t>
          </a:r>
        </a:p>
        <a:p>
          <a:endParaRPr lang="ru-RU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 03 февраля по 14 ноября 2025 года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Прием заявок - с 01 сентября по 15 октября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Оценивание  конкурсной комиссией - с 16 октября по 10 ноября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Награждение – 14 ноября</a:t>
          </a:r>
          <a:endParaRPr lang="ru-RU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5 номинаций</a:t>
          </a:r>
          <a:r>
            <a:rPr lang="ru-RU" sz="1800" b="1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r>
            <a:rPr lang="ru-RU" sz="1800" b="1" dirty="0" smtClean="0"/>
            <a:t>- мотивация профсоюзного членства</a:t>
          </a:r>
        </a:p>
        <a:p>
          <a:r>
            <a:rPr lang="ru-RU" sz="1800" b="1" dirty="0" smtClean="0"/>
            <a:t>- коллективный договор</a:t>
          </a:r>
        </a:p>
        <a:p>
          <a:r>
            <a:rPr lang="ru-RU" sz="1800" b="1" dirty="0" smtClean="0"/>
            <a:t>- уполномоченный по охране труда</a:t>
          </a:r>
        </a:p>
        <a:p>
          <a:r>
            <a:rPr lang="ru-RU" sz="1800" b="1" dirty="0" smtClean="0"/>
            <a:t>-  информационная  работа</a:t>
          </a:r>
        </a:p>
        <a:p>
          <a:r>
            <a:rPr lang="ru-RU" sz="1800" b="1" dirty="0" smtClean="0"/>
            <a:t>- работа с молодежью</a:t>
          </a:r>
          <a:endParaRPr lang="ru-RU" sz="1800" b="1" dirty="0"/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информация о работе  по показателям</a:t>
          </a:r>
          <a:r>
            <a:rPr lang="ru-RU" sz="1300" b="1" kern="1200" dirty="0" smtClean="0"/>
            <a:t> </a:t>
          </a:r>
          <a:endParaRPr lang="ru-RU" sz="13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2381" custLinFactNeighborY="25000"/>
      <dgm:spPr/>
    </dgm:pt>
    <dgm:pt modelId="{67D0F945-10E2-4B1D-8459-F940420E8793}" type="pres">
      <dgm:prSet presAssocID="{371B2F98-FC71-405C-9558-82637ED950C3}" presName="rect1" presStyleLbl="node1" presStyleIdx="0" presStyleCnt="4" custScaleX="152277" custLinFactX="48016" custLinFactY="20655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48631" custLinFactNeighborX="-100000" custLinFactNeighborY="-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67856" custScaleY="105952" custLinFactX="51607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58230" custLinFactX="-52254" custLinFactNeighborX="-100000" custLinFactNeighborY="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8B4328-F6DD-4E54-869E-61B318C44834}" type="presOf" srcId="{C999071C-21FB-4D45-9DBF-56168D4C7047}" destId="{A61F1211-D285-4A2E-821A-D100E6BB3565}" srcOrd="0" destOrd="0" presId="urn:microsoft.com/office/officeart/2005/8/layout/matrix2"/>
    <dgm:cxn modelId="{EBD8D0E6-6B0A-45E8-BE8B-F5B915A125FD}" type="presOf" srcId="{DD61963B-21F4-455E-B43B-2E033AC03F5B}" destId="{25DC46C7-D009-4EE0-AFDF-19609884A8A4}" srcOrd="0" destOrd="0" presId="urn:microsoft.com/office/officeart/2005/8/layout/matrix2"/>
    <dgm:cxn modelId="{634F87B5-94DC-4268-A600-97235CFF9870}" type="presOf" srcId="{371B2F98-FC71-405C-9558-82637ED950C3}" destId="{422F3450-3D1F-46A7-828D-BBFC5FCCCDE7}" srcOrd="0" destOrd="0" presId="urn:microsoft.com/office/officeart/2005/8/layout/matrix2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B087D25B-1CA9-4CA3-A57F-9F6096ACA345}" type="presOf" srcId="{05687AB4-177D-47A0-B2D4-67DD22DB550A}" destId="{67D0F945-10E2-4B1D-8459-F940420E8793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19C0FB29-A5F0-4151-B815-E3D29BEB994C}" type="presOf" srcId="{624E506D-F81A-4BE4-A5B3-5DCE308B7AF8}" destId="{D57C0005-F597-49CE-BB18-6694CDE227AF}" srcOrd="0" destOrd="0" presId="urn:microsoft.com/office/officeart/2005/8/layout/matrix2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4B5DC5F8-8049-4C6E-A81A-5BC0D6061980}" type="presParOf" srcId="{422F3450-3D1F-46A7-828D-BBFC5FCCCDE7}" destId="{2A06D0B3-F633-432B-9671-581AD70C08D4}" srcOrd="0" destOrd="0" presId="urn:microsoft.com/office/officeart/2005/8/layout/matrix2"/>
    <dgm:cxn modelId="{48FDA81C-BBF9-462E-86E6-1D0508983065}" type="presParOf" srcId="{422F3450-3D1F-46A7-828D-BBFC5FCCCDE7}" destId="{67D0F945-10E2-4B1D-8459-F940420E8793}" srcOrd="1" destOrd="0" presId="urn:microsoft.com/office/officeart/2005/8/layout/matrix2"/>
    <dgm:cxn modelId="{3364EBB3-969A-4117-8603-148C25E47160}" type="presParOf" srcId="{422F3450-3D1F-46A7-828D-BBFC5FCCCDE7}" destId="{D57C0005-F597-49CE-BB18-6694CDE227AF}" srcOrd="2" destOrd="0" presId="urn:microsoft.com/office/officeart/2005/8/layout/matrix2"/>
    <dgm:cxn modelId="{FAA8076E-34E9-4C1D-8581-44AEE06474C3}" type="presParOf" srcId="{422F3450-3D1F-46A7-828D-BBFC5FCCCDE7}" destId="{25DC46C7-D009-4EE0-AFDF-19609884A8A4}" srcOrd="3" destOrd="0" presId="urn:microsoft.com/office/officeart/2005/8/layout/matrix2"/>
    <dgm:cxn modelId="{1D7E7990-221E-4AE5-8BD3-1683DA03E180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/>
          <a:r>
            <a:rPr lang="ru-RU" sz="2000" b="1" dirty="0" smtClean="0"/>
            <a:t>- Союз «Объединение организаций профсоюзов Республики Бурятия» </a:t>
          </a:r>
        </a:p>
        <a:p>
          <a:pPr algn="ctr"/>
          <a:r>
            <a:rPr lang="ru-RU" sz="2000" b="1" dirty="0" smtClean="0"/>
            <a:t>- ГБУЗ «Центр общественного здоровья и медицинской профилактики РБ им. В.Р. </a:t>
          </a:r>
          <a:r>
            <a:rPr lang="ru-RU" sz="2000" b="1" dirty="0" err="1" smtClean="0"/>
            <a:t>Бояновой</a:t>
          </a:r>
          <a:r>
            <a:rPr lang="ru-RU" sz="2000" b="1" dirty="0" smtClean="0"/>
            <a:t>»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900" b="1" dirty="0" smtClean="0"/>
            <a:t>Основная </a:t>
          </a:r>
          <a:r>
            <a:rPr lang="ru-RU" sz="1900" b="1" dirty="0" smtClean="0">
              <a:solidFill>
                <a:srgbClr val="FFFF00"/>
              </a:solidFill>
            </a:rPr>
            <a:t>цель </a:t>
          </a:r>
          <a:r>
            <a:rPr lang="ru-RU" sz="1900" b="1" dirty="0" smtClean="0"/>
            <a:t>конкурса </a:t>
          </a:r>
        </a:p>
        <a:p>
          <a:r>
            <a:rPr lang="ru-RU" sz="1900" b="1" dirty="0" smtClean="0"/>
            <a:t>  </a:t>
          </a:r>
          <a:r>
            <a:rPr lang="ru-RU" sz="1800" b="1" dirty="0" smtClean="0"/>
            <a:t>Формирование корпоративной культуры здоровья за счет создания системы сохранения и укрепления здоровья трудящихся на рабочем месте через мотивирование и привлечение к ЗОЖ, профилактики поведенческих факторов риска</a:t>
          </a:r>
          <a:endParaRPr lang="ru-RU" sz="18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b="1" dirty="0" smtClean="0"/>
            <a:t> </a:t>
          </a:r>
          <a:r>
            <a:rPr lang="ru-RU" dirty="0" smtClean="0"/>
            <a:t>организации всех организационно-правовых форм, осуществляющие деятельность  на территории Бурятии, где есть первичные профсоюзные организации, которые ведут работу по продвижению ЗОЖ, улучшению состояния здоровья работающих.</a:t>
          </a:r>
          <a:endParaRPr lang="ru-RU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2000" b="1" dirty="0" smtClean="0"/>
            <a:t>В конкурсе принимаются работы </a:t>
          </a:r>
        </a:p>
        <a:p>
          <a:r>
            <a:rPr lang="ru-RU" sz="2000" b="1" dirty="0" smtClean="0"/>
            <a:t>с описанием программ, </a:t>
          </a:r>
        </a:p>
        <a:p>
          <a:r>
            <a:rPr lang="ru-RU" sz="2000" b="1" dirty="0" smtClean="0"/>
            <a:t>реализованных в 2025 гг.</a:t>
          </a:r>
          <a:endParaRPr lang="ru-RU" sz="2000" b="1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51871" custScaleY="52522" custLinFactNeighborX="3311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6207" custScaleY="51941" custLinFactNeighborX="-4294" custLinFactNeighborY="-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50425" custScaleY="42652" custLinFactNeighborX="3450" custLinFactNeighborY="-13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2380" custLinFactNeighborX="-3829" custLinFactNeighborY="-13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EFCE94-488E-4846-A85D-3915D6AFB239}" type="presOf" srcId="{13174129-0FDD-47F1-9F1E-3429166722CF}" destId="{3F3FB90C-9994-4D02-B5CC-F69EFC46C60C}" srcOrd="0" destOrd="0" presId="urn:microsoft.com/office/officeart/2005/8/layout/default"/>
    <dgm:cxn modelId="{C7C14069-BDF7-4D9D-8BCD-950DFC76FC5E}" type="presOf" srcId="{77DCE1E6-14AD-46B7-9156-8DD3EEE541A2}" destId="{B9FBF18B-0614-4CA3-B2A6-54E595CDD46E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FA08108D-5195-436C-8034-22578143014A}" type="presOf" srcId="{29506B97-0DE1-4956-BE3F-8D12F5DF28F8}" destId="{CA19A0A3-9D9F-41C8-A93E-BC59E7F1B23D}" srcOrd="0" destOrd="0" presId="urn:microsoft.com/office/officeart/2005/8/layout/default"/>
    <dgm:cxn modelId="{CFE114D1-2568-4F7E-AFF2-4A6935672E3B}" type="presOf" srcId="{97C901C7-4205-4624-80FD-D36830FDDB3F}" destId="{F669DAA4-B203-460A-99C1-E96D549E1FD0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77BDB861-8F5A-40DD-976F-6C85A2A3BB78}" type="presOf" srcId="{F05D5BF2-02B4-48B0-9756-4A712C568BEA}" destId="{6F8DCFF8-EE72-43A3-AE87-C52106B2B0C8}" srcOrd="0" destOrd="0" presId="urn:microsoft.com/office/officeart/2005/8/layout/default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60A26719-BD64-46C7-BCEA-8BD0D4707BCC}" type="presParOf" srcId="{CA19A0A3-9D9F-41C8-A93E-BC59E7F1B23D}" destId="{6F8DCFF8-EE72-43A3-AE87-C52106B2B0C8}" srcOrd="0" destOrd="0" presId="urn:microsoft.com/office/officeart/2005/8/layout/default"/>
    <dgm:cxn modelId="{A1829B7B-3F5A-4B19-9D65-DF62C84FB6AC}" type="presParOf" srcId="{CA19A0A3-9D9F-41C8-A93E-BC59E7F1B23D}" destId="{442349D1-9EFC-4706-8F4A-122A5D5545C6}" srcOrd="1" destOrd="0" presId="urn:microsoft.com/office/officeart/2005/8/layout/default"/>
    <dgm:cxn modelId="{288FCF3D-BBDE-48AB-9F2C-862FD8F5A77B}" type="presParOf" srcId="{CA19A0A3-9D9F-41C8-A93E-BC59E7F1B23D}" destId="{B9FBF18B-0614-4CA3-B2A6-54E595CDD46E}" srcOrd="2" destOrd="0" presId="urn:microsoft.com/office/officeart/2005/8/layout/default"/>
    <dgm:cxn modelId="{F1184596-FBA6-42BD-9A98-8F17A72CAA61}" type="presParOf" srcId="{CA19A0A3-9D9F-41C8-A93E-BC59E7F1B23D}" destId="{4E34CFA9-638C-4D75-ABF1-464176E12F08}" srcOrd="3" destOrd="0" presId="urn:microsoft.com/office/officeart/2005/8/layout/default"/>
    <dgm:cxn modelId="{D00F1A51-CE6A-49D3-9B8C-8683DDD56F9E}" type="presParOf" srcId="{CA19A0A3-9D9F-41C8-A93E-BC59E7F1B23D}" destId="{3F3FB90C-9994-4D02-B5CC-F69EFC46C60C}" srcOrd="4" destOrd="0" presId="urn:microsoft.com/office/officeart/2005/8/layout/default"/>
    <dgm:cxn modelId="{2AC75DDC-4C07-4418-B86B-7F1B62A53FAE}" type="presParOf" srcId="{CA19A0A3-9D9F-41C8-A93E-BC59E7F1B23D}" destId="{B51D1B1A-9C5B-4269-9931-3F5353F82357}" srcOrd="5" destOrd="0" presId="urn:microsoft.com/office/officeart/2005/8/layout/default"/>
    <dgm:cxn modelId="{4A84B483-BB1F-433C-9E6B-9EAF18275AE6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30 000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25 000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20 000 рублей</a:t>
          </a:r>
        </a:p>
        <a:p>
          <a:endParaRPr lang="ru-RU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 03 февраля по 14 ноября 2025 года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Первый этап - прием заявок                                             с 03 февраля по  15 марта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Второй этап - реализация программ с 01 апреля по 15 октября</a:t>
          </a:r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r>
            <a:rPr lang="ru-RU" sz="1800" b="1" i="0" dirty="0" smtClean="0"/>
            <a:t> Третий этап – предоставление работ с 16 октября по 31 октября</a:t>
          </a:r>
        </a:p>
        <a:p>
          <a:r>
            <a:rPr lang="ru-RU" sz="1800" b="1" i="0" dirty="0" smtClean="0"/>
            <a:t>Четвертый этап – оценивание работ с 01 ноября по 10 ноября</a:t>
          </a:r>
        </a:p>
        <a:p>
          <a:r>
            <a:rPr lang="ru-RU" sz="1800" b="1" i="0" dirty="0" smtClean="0"/>
            <a:t>Финальный этап - защита работ, церемония награждения                     с 11 ноября по 14 ноября </a:t>
          </a:r>
          <a:endParaRPr lang="ru-RU" sz="1800" b="1" i="0" dirty="0"/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согласие на публикацию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информация о работе  по показателям</a:t>
          </a:r>
          <a:r>
            <a:rPr lang="ru-RU" sz="1300" b="1" kern="1200" dirty="0" smtClean="0"/>
            <a:t> </a:t>
          </a:r>
          <a:endParaRPr lang="ru-RU" sz="13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52277" custLinFactX="48016" custLinFactY="20655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48631" custLinFactNeighborX="-100000" custLinFactNeighborY="-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67856" custScaleY="105952" custLinFactX="51607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58230" custLinFactX="-52254" custLinFactNeighborX="-100000" custLinFactNeighborY="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F94AA7-7161-4663-94FC-0A7F8916BC98}" type="presOf" srcId="{C999071C-21FB-4D45-9DBF-56168D4C7047}" destId="{A61F1211-D285-4A2E-821A-D100E6BB3565}" srcOrd="0" destOrd="0" presId="urn:microsoft.com/office/officeart/2005/8/layout/matrix2"/>
    <dgm:cxn modelId="{F4C46E02-B991-4D80-AEB1-5CB9BA2ED496}" type="presOf" srcId="{624E506D-F81A-4BE4-A5B3-5DCE308B7AF8}" destId="{D57C0005-F597-49CE-BB18-6694CDE227AF}" srcOrd="0" destOrd="0" presId="urn:microsoft.com/office/officeart/2005/8/layout/matrix2"/>
    <dgm:cxn modelId="{B2FA9D79-103C-4294-96E2-17D3A935C690}" type="presOf" srcId="{05687AB4-177D-47A0-B2D4-67DD22DB550A}" destId="{67D0F945-10E2-4B1D-8459-F940420E8793}" srcOrd="0" destOrd="0" presId="urn:microsoft.com/office/officeart/2005/8/layout/matrix2"/>
    <dgm:cxn modelId="{3334B08A-7FA3-4D13-BBC5-DBE47F6995F9}" type="presOf" srcId="{371B2F98-FC71-405C-9558-82637ED950C3}" destId="{422F3450-3D1F-46A7-828D-BBFC5FCCCDE7}" srcOrd="0" destOrd="0" presId="urn:microsoft.com/office/officeart/2005/8/layout/matrix2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96FDF06A-3EFB-4BDC-90C6-1BCB30DE0531}" type="presOf" srcId="{DD61963B-21F4-455E-B43B-2E033AC03F5B}" destId="{25DC46C7-D009-4EE0-AFDF-19609884A8A4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FEC5B2FE-F068-4FA4-99E3-5E29A5BFE087}" type="presParOf" srcId="{422F3450-3D1F-46A7-828D-BBFC5FCCCDE7}" destId="{2A06D0B3-F633-432B-9671-581AD70C08D4}" srcOrd="0" destOrd="0" presId="urn:microsoft.com/office/officeart/2005/8/layout/matrix2"/>
    <dgm:cxn modelId="{4C18996F-045E-4BAA-9DA4-FD03CE0A7CD4}" type="presParOf" srcId="{422F3450-3D1F-46A7-828D-BBFC5FCCCDE7}" destId="{67D0F945-10E2-4B1D-8459-F940420E8793}" srcOrd="1" destOrd="0" presId="urn:microsoft.com/office/officeart/2005/8/layout/matrix2"/>
    <dgm:cxn modelId="{EFC9FF25-D00A-487A-9843-7B56CE600FF2}" type="presParOf" srcId="{422F3450-3D1F-46A7-828D-BBFC5FCCCDE7}" destId="{D57C0005-F597-49CE-BB18-6694CDE227AF}" srcOrd="2" destOrd="0" presId="urn:microsoft.com/office/officeart/2005/8/layout/matrix2"/>
    <dgm:cxn modelId="{EEB9A144-1E84-4ECB-889E-F260D6C86F09}" type="presParOf" srcId="{422F3450-3D1F-46A7-828D-BBFC5FCCCDE7}" destId="{25DC46C7-D009-4EE0-AFDF-19609884A8A4}" srcOrd="3" destOrd="0" presId="urn:microsoft.com/office/officeart/2005/8/layout/matrix2"/>
    <dgm:cxn modelId="{4C5C1B4F-6795-4536-BCB2-8A6E1E022BD1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Учредители</a:t>
          </a:r>
        </a:p>
        <a:p>
          <a:pPr algn="ctr"/>
          <a:r>
            <a:rPr lang="ru-RU" sz="1600" b="1" dirty="0" smtClean="0"/>
            <a:t>- Правительство Республики Бурятия</a:t>
          </a:r>
        </a:p>
        <a:p>
          <a:pPr algn="ctr"/>
          <a:r>
            <a:rPr lang="ru-RU" sz="1600" b="1" dirty="0" smtClean="0"/>
            <a:t>- Министерство культуры Республики Бурятия</a:t>
          </a:r>
        </a:p>
        <a:p>
          <a:pPr algn="ctr"/>
          <a:r>
            <a:rPr lang="ru-RU" sz="1600" b="1" dirty="0" smtClean="0"/>
            <a:t>- Объединение организаций профсоюзов Республики Бурятия</a:t>
          </a:r>
          <a:endParaRPr lang="ru-RU" sz="16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800" b="1" dirty="0" smtClean="0"/>
            <a:t>Основная </a:t>
          </a:r>
          <a:r>
            <a:rPr lang="ru-RU" sz="1800" b="1" dirty="0" smtClean="0">
              <a:solidFill>
                <a:srgbClr val="FFFF00"/>
              </a:solidFill>
            </a:rPr>
            <a:t>цель </a:t>
          </a:r>
          <a:r>
            <a:rPr lang="ru-RU" sz="1800" b="1" dirty="0" smtClean="0"/>
            <a:t>конкурса </a:t>
          </a:r>
        </a:p>
        <a:p>
          <a:r>
            <a:rPr lang="ru-RU" sz="1800" b="1" dirty="0" smtClean="0"/>
            <a:t>  воспитание патриотизма широких слоев населения, формирование активной гражданской позиции и ее демонстрации посредством хорового искусства</a:t>
          </a:r>
          <a:endParaRPr lang="ru-RU" sz="18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9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900" b="1" dirty="0" smtClean="0"/>
            <a:t> вокальные ансамбли (от 2 -11 человек) и хоровые коллективы (от 12 человек) культурно-досуговых и образовательных учреждений, трудовых коллективов</a:t>
          </a:r>
          <a:endParaRPr lang="ru-RU" sz="18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1600" b="1" i="0" dirty="0" smtClean="0"/>
            <a:t>Фестиваль задуман как </a:t>
          </a:r>
          <a:r>
            <a:rPr lang="ru-RU" sz="1600" b="1" i="0" dirty="0" smtClean="0">
              <a:solidFill>
                <a:srgbClr val="FFFF00"/>
              </a:solidFill>
            </a:rPr>
            <a:t>творческая площадка</a:t>
          </a:r>
          <a:r>
            <a:rPr lang="ru-RU" sz="1600" b="1" i="0" dirty="0" smtClean="0"/>
            <a:t>, на которой любой хоровой коллектив может продемонстрировать исполнительское мастерство в исполнении Гимна России, гимна Бурятии и своего района, а также песенного репертуара военных лет, патриотических и народных песен, посвященных Отечеству</a:t>
          </a:r>
          <a:endParaRPr lang="ru-RU" sz="1600" b="1" i="0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38489" custLinFactNeighborX="3311" custLinFactNeighborY="4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37967" custLinFactNeighborX="-4294" custLinFactNeighborY="3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0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3" custLinFactNeighborX="-4201" custLinFactNeighborY="-92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1639511E-EBA0-4B35-982A-201D1263F88F}" type="presOf" srcId="{F05D5BF2-02B4-48B0-9756-4A712C568BEA}" destId="{6F8DCFF8-EE72-43A3-AE87-C52106B2B0C8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C93C800C-A466-43AE-AC49-02289008EB0F}" type="presOf" srcId="{97C901C7-4205-4624-80FD-D36830FDDB3F}" destId="{F669DAA4-B203-460A-99C1-E96D549E1FD0}" srcOrd="0" destOrd="0" presId="urn:microsoft.com/office/officeart/2005/8/layout/default"/>
    <dgm:cxn modelId="{13DA15D5-342E-48D5-849D-FCF5EDB02402}" type="presOf" srcId="{29506B97-0DE1-4956-BE3F-8D12F5DF28F8}" destId="{CA19A0A3-9D9F-41C8-A93E-BC59E7F1B23D}" srcOrd="0" destOrd="0" presId="urn:microsoft.com/office/officeart/2005/8/layout/default"/>
    <dgm:cxn modelId="{08196BB4-9200-4B6E-8715-C99EE9A266FD}" type="presOf" srcId="{77DCE1E6-14AD-46B7-9156-8DD3EEE541A2}" destId="{B9FBF18B-0614-4CA3-B2A6-54E595CDD46E}" srcOrd="0" destOrd="0" presId="urn:microsoft.com/office/officeart/2005/8/layout/default"/>
    <dgm:cxn modelId="{FDEE17ED-0BF8-41D2-9E0F-48877E36C55A}" type="presOf" srcId="{13174129-0FDD-47F1-9F1E-3429166722CF}" destId="{3F3FB90C-9994-4D02-B5CC-F69EFC46C60C}" srcOrd="0" destOrd="0" presId="urn:microsoft.com/office/officeart/2005/8/layout/default"/>
    <dgm:cxn modelId="{FAC23064-6C3D-4A73-AB42-10B22AB86405}" type="presParOf" srcId="{CA19A0A3-9D9F-41C8-A93E-BC59E7F1B23D}" destId="{6F8DCFF8-EE72-43A3-AE87-C52106B2B0C8}" srcOrd="0" destOrd="0" presId="urn:microsoft.com/office/officeart/2005/8/layout/default"/>
    <dgm:cxn modelId="{02F850C2-95D7-4D42-B90F-B27329C0CB4E}" type="presParOf" srcId="{CA19A0A3-9D9F-41C8-A93E-BC59E7F1B23D}" destId="{442349D1-9EFC-4706-8F4A-122A5D5545C6}" srcOrd="1" destOrd="0" presId="urn:microsoft.com/office/officeart/2005/8/layout/default"/>
    <dgm:cxn modelId="{B67160B1-B95E-43E7-B4FF-729D41AB5C59}" type="presParOf" srcId="{CA19A0A3-9D9F-41C8-A93E-BC59E7F1B23D}" destId="{B9FBF18B-0614-4CA3-B2A6-54E595CDD46E}" srcOrd="2" destOrd="0" presId="urn:microsoft.com/office/officeart/2005/8/layout/default"/>
    <dgm:cxn modelId="{24486FB3-CA89-4D12-A76C-A1C08204D0EE}" type="presParOf" srcId="{CA19A0A3-9D9F-41C8-A93E-BC59E7F1B23D}" destId="{4E34CFA9-638C-4D75-ABF1-464176E12F08}" srcOrd="3" destOrd="0" presId="urn:microsoft.com/office/officeart/2005/8/layout/default"/>
    <dgm:cxn modelId="{1ED9E298-1EFD-49A4-AABB-59A315950543}" type="presParOf" srcId="{CA19A0A3-9D9F-41C8-A93E-BC59E7F1B23D}" destId="{3F3FB90C-9994-4D02-B5CC-F69EFC46C60C}" srcOrd="4" destOrd="0" presId="urn:microsoft.com/office/officeart/2005/8/layout/default"/>
    <dgm:cxn modelId="{218BAF98-D74F-46B1-A3EA-BEC55D1FC3A1}" type="presParOf" srcId="{CA19A0A3-9D9F-41C8-A93E-BC59E7F1B23D}" destId="{B51D1B1A-9C5B-4269-9931-3F5353F82357}" srcOrd="5" destOrd="0" presId="urn:microsoft.com/office/officeart/2005/8/layout/default"/>
    <dgm:cxn modelId="{56DD0D92-0821-4311-8A0F-A797AA20A9A6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Награждение победителей: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III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Дипломант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участника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Гран-При (памятная стела) и денежная премия  в двух категориях: профессиональной и любительской.</a:t>
          </a:r>
          <a:endParaRPr lang="ru-RU" sz="1400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Прием заявок - до 12 мая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Очный конкурсный день - 23 мая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Гала-концерт Фестиваля, церемония  награждения - 24 мая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3 категории участников: </a:t>
          </a:r>
        </a:p>
        <a:p>
          <a:pPr>
            <a:spcAft>
              <a:spcPts val="0"/>
            </a:spcAft>
          </a:pPr>
          <a:r>
            <a:rPr lang="ru-RU" sz="2000" b="1" dirty="0" smtClean="0"/>
            <a:t>- </a:t>
          </a:r>
          <a:r>
            <a:rPr lang="ru-RU" sz="1800" b="1" dirty="0" smtClean="0"/>
            <a:t>Профессиональные коллективы</a:t>
          </a:r>
        </a:p>
        <a:p>
          <a:pPr>
            <a:spcAft>
              <a:spcPts val="0"/>
            </a:spcAft>
          </a:pPr>
          <a:r>
            <a:rPr lang="ru-RU" sz="1800" b="1" dirty="0" smtClean="0"/>
            <a:t>- Любительские коллективы</a:t>
          </a:r>
        </a:p>
        <a:p>
          <a:pPr>
            <a:spcAft>
              <a:spcPts val="0"/>
            </a:spcAft>
          </a:pPr>
          <a:r>
            <a:rPr lang="ru-RU" sz="1800" b="1" dirty="0" smtClean="0"/>
            <a:t>- Солисты</a:t>
          </a:r>
        </a:p>
        <a:p>
          <a:pPr>
            <a:spcAft>
              <a:spcPts val="0"/>
            </a:spcAft>
          </a:pPr>
          <a:endParaRPr lang="ru-RU" sz="2000" b="1" dirty="0" smtClean="0"/>
        </a:p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8 номинаций, </a:t>
          </a:r>
        </a:p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FFFF00"/>
              </a:solidFill>
            </a:rPr>
            <a:t>5 возрастных групп</a:t>
          </a:r>
          <a:endParaRPr lang="ru-RU" sz="2000" b="1" dirty="0">
            <a:solidFill>
              <a:srgbClr val="FFFF00"/>
            </a:solidFill>
          </a:endParaRPr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Конкурсная программа: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два разнохарактерных произведения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одно обязательное произведение (для академических хоров - «Священная война», для любительских коллективов и солистов -"Катюша«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не более 12 минут </a:t>
          </a:r>
          <a:endParaRPr lang="ru-RU" sz="16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72659" custScaleY="108333" custLinFactX="50992" custLinFactY="23631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96428" custLinFactX="-50416" custLinFactNeighborX="-100000" custLinFactNeighborY="-13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71431" custScaleY="96428" custLinFactX="51606" custLinFactY="-18869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69151" custScaleY="108333" custLinFactX="-49278" custLinFactNeighborX="-100000" custLinFactNeighborY="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C27B46D9-CC3A-4414-AF0B-74A4F55558D3}" type="presOf" srcId="{05687AB4-177D-47A0-B2D4-67DD22DB550A}" destId="{67D0F945-10E2-4B1D-8459-F940420E8793}" srcOrd="0" destOrd="0" presId="urn:microsoft.com/office/officeart/2005/8/layout/matrix2"/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88A55CA5-9621-48FA-92BA-F9D9F5B81F45}" type="presOf" srcId="{371B2F98-FC71-405C-9558-82637ED950C3}" destId="{422F3450-3D1F-46A7-828D-BBFC5FCCCDE7}" srcOrd="0" destOrd="0" presId="urn:microsoft.com/office/officeart/2005/8/layout/matrix2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0C7149A5-9E31-4BA9-8B8F-5387A14FD387}" type="presOf" srcId="{DD61963B-21F4-455E-B43B-2E033AC03F5B}" destId="{25DC46C7-D009-4EE0-AFDF-19609884A8A4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55D4F8C1-B842-4BA5-B297-BC15D12B3063}" type="presOf" srcId="{C999071C-21FB-4D45-9DBF-56168D4C7047}" destId="{A61F1211-D285-4A2E-821A-D100E6BB3565}" srcOrd="0" destOrd="0" presId="urn:microsoft.com/office/officeart/2005/8/layout/matrix2"/>
    <dgm:cxn modelId="{92ACB0E1-7C78-4FD2-B622-703E4BDBF044}" type="presOf" srcId="{624E506D-F81A-4BE4-A5B3-5DCE308B7AF8}" destId="{D57C0005-F597-49CE-BB18-6694CDE227AF}" srcOrd="0" destOrd="0" presId="urn:microsoft.com/office/officeart/2005/8/layout/matrix2"/>
    <dgm:cxn modelId="{78C6AEA5-5305-401C-A02A-D7E5F3511DB2}" type="presParOf" srcId="{422F3450-3D1F-46A7-828D-BBFC5FCCCDE7}" destId="{2A06D0B3-F633-432B-9671-581AD70C08D4}" srcOrd="0" destOrd="0" presId="urn:microsoft.com/office/officeart/2005/8/layout/matrix2"/>
    <dgm:cxn modelId="{6B3B63E6-B46B-4D96-81FC-964E849706AE}" type="presParOf" srcId="{422F3450-3D1F-46A7-828D-BBFC5FCCCDE7}" destId="{67D0F945-10E2-4B1D-8459-F940420E8793}" srcOrd="1" destOrd="0" presId="urn:microsoft.com/office/officeart/2005/8/layout/matrix2"/>
    <dgm:cxn modelId="{391FC02A-B27D-479A-B169-839C43231E6A}" type="presParOf" srcId="{422F3450-3D1F-46A7-828D-BBFC5FCCCDE7}" destId="{D57C0005-F597-49CE-BB18-6694CDE227AF}" srcOrd="2" destOrd="0" presId="urn:microsoft.com/office/officeart/2005/8/layout/matrix2"/>
    <dgm:cxn modelId="{89CFF4F7-BCCA-429D-AE53-133CBE025BF3}" type="presParOf" srcId="{422F3450-3D1F-46A7-828D-BBFC5FCCCDE7}" destId="{25DC46C7-D009-4EE0-AFDF-19609884A8A4}" srcOrd="3" destOrd="0" presId="urn:microsoft.com/office/officeart/2005/8/layout/matrix2"/>
    <dgm:cxn modelId="{DAA56EAB-FDAC-433D-802C-4C10D424BC59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/>
          <a:r>
            <a:rPr lang="ru-RU" sz="2000" b="1" dirty="0" smtClean="0"/>
            <a:t>Союз «Объединение организаций профсоюзов Республики Бурятия»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800" b="1" dirty="0" smtClean="0"/>
            <a:t>Основная </a:t>
          </a:r>
          <a:r>
            <a:rPr lang="ru-RU" sz="1800" b="1" dirty="0" smtClean="0">
              <a:solidFill>
                <a:srgbClr val="FFFF00"/>
              </a:solidFill>
            </a:rPr>
            <a:t>цель </a:t>
          </a:r>
          <a:r>
            <a:rPr lang="ru-RU" sz="1800" b="1" dirty="0" smtClean="0"/>
            <a:t>конкурса </a:t>
          </a:r>
        </a:p>
        <a:p>
          <a:r>
            <a:rPr lang="ru-RU" sz="1800" b="1" dirty="0" smtClean="0"/>
            <a:t>  обеспечение преемственности поколений и содействие формированию у детей и подростков духовно-патриотических ценностей и уважения к старшему поколению; популяризация профсоюзного движения</a:t>
          </a:r>
          <a:endParaRPr lang="ru-RU" sz="18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9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900" b="1" dirty="0" smtClean="0"/>
            <a:t> </a:t>
          </a:r>
          <a:r>
            <a:rPr lang="ru-RU" sz="1800" b="1" dirty="0" smtClean="0"/>
            <a:t>дети и внуки членов профсоюзов, входящих в состав ООП РБ, а также профсоюзов, взаимодействующих с ООП РБ по соглашению. </a:t>
          </a:r>
        </a:p>
        <a:p>
          <a:r>
            <a:rPr lang="ru-RU" sz="1800" b="1" dirty="0" smtClean="0"/>
            <a:t>Возраст участников от 6 до 18 лет включительно.</a:t>
          </a:r>
          <a:endParaRPr lang="ru-RU" sz="18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>
              <a:solidFill>
                <a:schemeClr val="bg1"/>
              </a:solidFill>
            </a:rPr>
            <a:t>Конкурс проводится  по </a:t>
          </a:r>
          <a:r>
            <a:rPr lang="ru-RU" b="1" dirty="0" smtClean="0">
              <a:solidFill>
                <a:srgbClr val="FFFF00"/>
              </a:solidFill>
            </a:rPr>
            <a:t>теме</a:t>
          </a:r>
          <a:r>
            <a:rPr lang="ru-RU" b="1" dirty="0" smtClean="0">
              <a:solidFill>
                <a:schemeClr val="bg1"/>
              </a:solidFill>
            </a:rPr>
            <a:t>:            </a:t>
          </a:r>
          <a:r>
            <a:rPr lang="ru-RU" b="1" dirty="0" smtClean="0"/>
            <a:t>«Из одного металла льют медаль за бой, медаль за труд»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1" dirty="0" smtClean="0"/>
            <a:t>в рамках 80-летия Победы в Великой Отечественной войне, Года защитника Отечества в РФ, Года трудовой доблести «Все для Победы!»</a:t>
          </a:r>
          <a:endParaRPr lang="ru-RU" b="1" dirty="0"/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6860" custLinFactNeighborX="3311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7000" custScaleY="46397" custLinFactNeighborX="-4294" custLinFactNeighborY="-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3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1152" custLinFactNeighborX="-3829" custLinFactNeighborY="-13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557C72-8738-455F-BDA1-A6901342B64B}" type="presOf" srcId="{13174129-0FDD-47F1-9F1E-3429166722CF}" destId="{3F3FB90C-9994-4D02-B5CC-F69EFC46C60C}" srcOrd="0" destOrd="0" presId="urn:microsoft.com/office/officeart/2005/8/layout/default"/>
    <dgm:cxn modelId="{0576461F-C834-4EFC-960E-D5312C531A49}" type="presOf" srcId="{97C901C7-4205-4624-80FD-D36830FDDB3F}" destId="{F669DAA4-B203-460A-99C1-E96D549E1FD0}" srcOrd="0" destOrd="0" presId="urn:microsoft.com/office/officeart/2005/8/layout/default"/>
    <dgm:cxn modelId="{EA357683-7581-4327-83C7-1AE2658E7C39}" type="presOf" srcId="{29506B97-0DE1-4956-BE3F-8D12F5DF28F8}" destId="{CA19A0A3-9D9F-41C8-A93E-BC59E7F1B23D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CC3B3F16-2F59-4264-A5D3-FB0BB42EB492}" type="presOf" srcId="{77DCE1E6-14AD-46B7-9156-8DD3EEE541A2}" destId="{B9FBF18B-0614-4CA3-B2A6-54E595CDD46E}" srcOrd="0" destOrd="0" presId="urn:microsoft.com/office/officeart/2005/8/layout/default"/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0DAC8BDC-7F31-4E9F-98D3-50BF38038D9E}" type="presOf" srcId="{F05D5BF2-02B4-48B0-9756-4A712C568BEA}" destId="{6F8DCFF8-EE72-43A3-AE87-C52106B2B0C8}" srcOrd="0" destOrd="0" presId="urn:microsoft.com/office/officeart/2005/8/layout/default"/>
    <dgm:cxn modelId="{267185C1-7216-401E-B581-AB1DD431468C}" type="presParOf" srcId="{CA19A0A3-9D9F-41C8-A93E-BC59E7F1B23D}" destId="{6F8DCFF8-EE72-43A3-AE87-C52106B2B0C8}" srcOrd="0" destOrd="0" presId="urn:microsoft.com/office/officeart/2005/8/layout/default"/>
    <dgm:cxn modelId="{650B6DEE-B01A-4853-9358-E3E871B1B7BF}" type="presParOf" srcId="{CA19A0A3-9D9F-41C8-A93E-BC59E7F1B23D}" destId="{442349D1-9EFC-4706-8F4A-122A5D5545C6}" srcOrd="1" destOrd="0" presId="urn:microsoft.com/office/officeart/2005/8/layout/default"/>
    <dgm:cxn modelId="{E526808E-F213-45A8-86E5-96313FDF83A3}" type="presParOf" srcId="{CA19A0A3-9D9F-41C8-A93E-BC59E7F1B23D}" destId="{B9FBF18B-0614-4CA3-B2A6-54E595CDD46E}" srcOrd="2" destOrd="0" presId="urn:microsoft.com/office/officeart/2005/8/layout/default"/>
    <dgm:cxn modelId="{58964BDF-7AE2-4B8A-8BFE-83C3508D2A2F}" type="presParOf" srcId="{CA19A0A3-9D9F-41C8-A93E-BC59E7F1B23D}" destId="{4E34CFA9-638C-4D75-ABF1-464176E12F08}" srcOrd="3" destOrd="0" presId="urn:microsoft.com/office/officeart/2005/8/layout/default"/>
    <dgm:cxn modelId="{2BC7E588-E456-42EE-82D8-1D6DEC24A455}" type="presParOf" srcId="{CA19A0A3-9D9F-41C8-A93E-BC59E7F1B23D}" destId="{3F3FB90C-9994-4D02-B5CC-F69EFC46C60C}" srcOrd="4" destOrd="0" presId="urn:microsoft.com/office/officeart/2005/8/layout/default"/>
    <dgm:cxn modelId="{4F6A21DD-D24E-4A90-91F5-9C71B6CE33A7}" type="presParOf" srcId="{CA19A0A3-9D9F-41C8-A93E-BC59E7F1B23D}" destId="{B51D1B1A-9C5B-4269-9931-3F5353F82357}" srcOrd="5" destOrd="0" presId="urn:microsoft.com/office/officeart/2005/8/layout/default"/>
    <dgm:cxn modelId="{961EBE13-C2B6-45B4-9389-03325CAA3B2B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71B2F98-FC71-405C-9558-82637ED950C3}" type="doc">
      <dgm:prSet loTypeId="urn:microsoft.com/office/officeart/2005/8/layout/matrix2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687AB4-177D-47A0-B2D4-67DD22DB550A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4 000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3 000 рублей</a:t>
          </a:r>
        </a:p>
        <a:p>
          <a:endParaRPr lang="ru-RU" b="1" dirty="0"/>
        </a:p>
      </dgm:t>
    </dgm:pt>
    <dgm:pt modelId="{97BECF76-96A2-4CD1-B3F8-D6487E7AD18A}" type="parTrans" cxnId="{EB31DC04-F04F-4D26-BEBB-552ECD3F1839}">
      <dgm:prSet/>
      <dgm:spPr/>
      <dgm:t>
        <a:bodyPr/>
        <a:lstStyle/>
        <a:p>
          <a:endParaRPr lang="ru-RU"/>
        </a:p>
      </dgm:t>
    </dgm:pt>
    <dgm:pt modelId="{6BD3FDDA-FB44-42D1-91AC-D6212F15D85B}" type="sibTrans" cxnId="{EB31DC04-F04F-4D26-BEBB-552ECD3F1839}">
      <dgm:prSet/>
      <dgm:spPr/>
      <dgm:t>
        <a:bodyPr/>
        <a:lstStyle/>
        <a:p>
          <a:endParaRPr lang="ru-RU"/>
        </a:p>
      </dgm:t>
    </dgm:pt>
    <dgm:pt modelId="{624E506D-F81A-4BE4-A5B3-5DCE308B7AF8}">
      <dgm:prSet phldrT="[Текст]" custT="1"/>
      <dgm:spPr/>
      <dgm:t>
        <a:bodyPr/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Отборочный этап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01 марта до 30 апреля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Определение победителей  -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01 мая до 15 мая </a:t>
          </a:r>
          <a:endParaRPr lang="ru-RU" sz="2000" b="1" dirty="0"/>
        </a:p>
      </dgm:t>
    </dgm:pt>
    <dgm:pt modelId="{337D0D0F-58CC-4814-B073-3991815992D2}" type="parTrans" cxnId="{4302AC95-AB17-45A5-9D46-8D1E9AD4D595}">
      <dgm:prSet/>
      <dgm:spPr/>
      <dgm:t>
        <a:bodyPr/>
        <a:lstStyle/>
        <a:p>
          <a:endParaRPr lang="ru-RU"/>
        </a:p>
      </dgm:t>
    </dgm:pt>
    <dgm:pt modelId="{E7588D65-2B4D-45F4-B9D5-E836164AE2C5}" type="sibTrans" cxnId="{4302AC95-AB17-45A5-9D46-8D1E9AD4D595}">
      <dgm:prSet/>
      <dgm:spPr/>
      <dgm:t>
        <a:bodyPr/>
        <a:lstStyle/>
        <a:p>
          <a:endParaRPr lang="ru-RU"/>
        </a:p>
      </dgm:t>
    </dgm:pt>
    <dgm:pt modelId="{DD61963B-21F4-455E-B43B-2E033AC03F5B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3 возрастные категории</a:t>
          </a:r>
          <a:r>
            <a:rPr lang="ru-RU" sz="2000" b="1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r>
            <a:rPr lang="ru-RU" sz="2000" b="1" dirty="0" smtClean="0"/>
            <a:t>- от 6 до 10 лет (только рисунки) </a:t>
          </a:r>
        </a:p>
        <a:p>
          <a:r>
            <a:rPr lang="ru-RU" sz="2000" b="1" dirty="0" smtClean="0"/>
            <a:t>- от 11 до 14 лет (рисунки и сочинения)</a:t>
          </a:r>
        </a:p>
        <a:p>
          <a:r>
            <a:rPr lang="ru-RU" sz="2000" b="1" dirty="0" smtClean="0"/>
            <a:t>- от 15 до 18 лет (рисунки и сочинения)</a:t>
          </a:r>
          <a:endParaRPr lang="ru-RU" sz="2000" b="1" dirty="0"/>
        </a:p>
      </dgm:t>
    </dgm:pt>
    <dgm:pt modelId="{1F21DAFF-A6D0-4392-915E-21D1F66BF33B}" type="parTrans" cxnId="{11657666-F84D-42F6-8622-9D033AA3B8A0}">
      <dgm:prSet/>
      <dgm:spPr/>
      <dgm:t>
        <a:bodyPr/>
        <a:lstStyle/>
        <a:p>
          <a:endParaRPr lang="ru-RU"/>
        </a:p>
      </dgm:t>
    </dgm:pt>
    <dgm:pt modelId="{88CAC548-78A7-48A7-91B5-CDA7A3438C72}" type="sibTrans" cxnId="{11657666-F84D-42F6-8622-9D033AA3B8A0}">
      <dgm:prSet/>
      <dgm:spPr/>
      <dgm:t>
        <a:bodyPr/>
        <a:lstStyle/>
        <a:p>
          <a:endParaRPr lang="ru-RU"/>
        </a:p>
      </dgm:t>
    </dgm:pt>
    <dgm:pt modelId="{C999071C-21FB-4D45-9DBF-56168D4C7047}">
      <dgm:prSet phldrT="[Текст]" custT="1"/>
      <dgm:spPr/>
      <dgm:t>
        <a:bodyPr/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 конкурс принимаются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детские рисунки и сочинения,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выполненные индивидуально </a:t>
          </a:r>
          <a:endParaRPr lang="ru-RU" sz="1300" b="1" kern="1200" dirty="0"/>
        </a:p>
      </dgm:t>
    </dgm:pt>
    <dgm:pt modelId="{BA09609B-52A9-4BAA-A3FC-8726CCB793F8}" type="parTrans" cxnId="{84EED6DC-81A8-4D11-8559-52B5D5F68FDA}">
      <dgm:prSet/>
      <dgm:spPr/>
      <dgm:t>
        <a:bodyPr/>
        <a:lstStyle/>
        <a:p>
          <a:endParaRPr lang="ru-RU"/>
        </a:p>
      </dgm:t>
    </dgm:pt>
    <dgm:pt modelId="{F39CB2E2-1F48-47BD-9220-38FCD0DEFA1D}" type="sibTrans" cxnId="{84EED6DC-81A8-4D11-8559-52B5D5F68FDA}">
      <dgm:prSet/>
      <dgm:spPr/>
      <dgm:t>
        <a:bodyPr/>
        <a:lstStyle/>
        <a:p>
          <a:endParaRPr lang="ru-RU"/>
        </a:p>
      </dgm:t>
    </dgm:pt>
    <dgm:pt modelId="{422F3450-3D1F-46A7-828D-BBFC5FCCCDE7}" type="pres">
      <dgm:prSet presAssocID="{371B2F98-FC71-405C-9558-82637ED950C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D0B3-F633-432B-9671-581AD70C08D4}" type="pres">
      <dgm:prSet presAssocID="{371B2F98-FC71-405C-9558-82637ED950C3}" presName="axisShape" presStyleLbl="bgShp" presStyleIdx="0" presStyleCnt="1" custScaleX="142857" custLinFactNeighborX="-15476" custLinFactNeighborY="2381"/>
      <dgm:spPr/>
    </dgm:pt>
    <dgm:pt modelId="{67D0F945-10E2-4B1D-8459-F940420E8793}" type="pres">
      <dgm:prSet presAssocID="{371B2F98-FC71-405C-9558-82637ED950C3}" presName="rect1" presStyleLbl="node1" presStyleIdx="0" presStyleCnt="4" custScaleX="152277" custLinFactX="48016" custLinFactY="20655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0005-F597-49CE-BB18-6694CDE227AF}" type="pres">
      <dgm:prSet presAssocID="{371B2F98-FC71-405C-9558-82637ED950C3}" presName="rect2" presStyleLbl="node1" presStyleIdx="1" presStyleCnt="4" custScaleX="167858" custScaleY="111905" custLinFactX="-48631" custLinFactNeighborX="-100000" custLinFactNeighborY="-6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C46C7-D009-4EE0-AFDF-19609884A8A4}" type="pres">
      <dgm:prSet presAssocID="{371B2F98-FC71-405C-9558-82637ED950C3}" presName="rect3" presStyleLbl="node1" presStyleIdx="2" presStyleCnt="4" custScaleX="167856" custScaleY="105952" custLinFactX="51607" custLinFactY="-21845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F1211-D285-4A2E-821A-D100E6BB3565}" type="pres">
      <dgm:prSet presAssocID="{371B2F98-FC71-405C-9558-82637ED950C3}" presName="rect4" presStyleLbl="node1" presStyleIdx="3" presStyleCnt="4" custScaleX="158230" custLinFactX="-52254" custLinFactNeighborX="-100000" custLinFactNeighborY="3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02AC95-AB17-45A5-9D46-8D1E9AD4D595}" srcId="{371B2F98-FC71-405C-9558-82637ED950C3}" destId="{624E506D-F81A-4BE4-A5B3-5DCE308B7AF8}" srcOrd="1" destOrd="0" parTransId="{337D0D0F-58CC-4814-B073-3991815992D2}" sibTransId="{E7588D65-2B4D-45F4-B9D5-E836164AE2C5}"/>
    <dgm:cxn modelId="{0E0EB01E-2016-4049-87D0-20A8E80E7A88}" type="presOf" srcId="{05687AB4-177D-47A0-B2D4-67DD22DB550A}" destId="{67D0F945-10E2-4B1D-8459-F940420E8793}" srcOrd="0" destOrd="0" presId="urn:microsoft.com/office/officeart/2005/8/layout/matrix2"/>
    <dgm:cxn modelId="{EB31DC04-F04F-4D26-BEBB-552ECD3F1839}" srcId="{371B2F98-FC71-405C-9558-82637ED950C3}" destId="{05687AB4-177D-47A0-B2D4-67DD22DB550A}" srcOrd="0" destOrd="0" parTransId="{97BECF76-96A2-4CD1-B3F8-D6487E7AD18A}" sibTransId="{6BD3FDDA-FB44-42D1-91AC-D6212F15D85B}"/>
    <dgm:cxn modelId="{01C09E2E-AC8F-43F0-868C-A926BE019550}" type="presOf" srcId="{C999071C-21FB-4D45-9DBF-56168D4C7047}" destId="{A61F1211-D285-4A2E-821A-D100E6BB3565}" srcOrd="0" destOrd="0" presId="urn:microsoft.com/office/officeart/2005/8/layout/matrix2"/>
    <dgm:cxn modelId="{BFD60F21-4055-456A-84AB-A51FC2AA7A3B}" type="presOf" srcId="{624E506D-F81A-4BE4-A5B3-5DCE308B7AF8}" destId="{D57C0005-F597-49CE-BB18-6694CDE227AF}" srcOrd="0" destOrd="0" presId="urn:microsoft.com/office/officeart/2005/8/layout/matrix2"/>
    <dgm:cxn modelId="{9A1458BD-8A01-4E8B-9F91-717F4300E53C}" type="presOf" srcId="{371B2F98-FC71-405C-9558-82637ED950C3}" destId="{422F3450-3D1F-46A7-828D-BBFC5FCCCDE7}" srcOrd="0" destOrd="0" presId="urn:microsoft.com/office/officeart/2005/8/layout/matrix2"/>
    <dgm:cxn modelId="{5B5F22CD-F484-42B4-93A8-15E35D214342}" type="presOf" srcId="{DD61963B-21F4-455E-B43B-2E033AC03F5B}" destId="{25DC46C7-D009-4EE0-AFDF-19609884A8A4}" srcOrd="0" destOrd="0" presId="urn:microsoft.com/office/officeart/2005/8/layout/matrix2"/>
    <dgm:cxn modelId="{84EED6DC-81A8-4D11-8559-52B5D5F68FDA}" srcId="{371B2F98-FC71-405C-9558-82637ED950C3}" destId="{C999071C-21FB-4D45-9DBF-56168D4C7047}" srcOrd="3" destOrd="0" parTransId="{BA09609B-52A9-4BAA-A3FC-8726CCB793F8}" sibTransId="{F39CB2E2-1F48-47BD-9220-38FCD0DEFA1D}"/>
    <dgm:cxn modelId="{11657666-F84D-42F6-8622-9D033AA3B8A0}" srcId="{371B2F98-FC71-405C-9558-82637ED950C3}" destId="{DD61963B-21F4-455E-B43B-2E033AC03F5B}" srcOrd="2" destOrd="0" parTransId="{1F21DAFF-A6D0-4392-915E-21D1F66BF33B}" sibTransId="{88CAC548-78A7-48A7-91B5-CDA7A3438C72}"/>
    <dgm:cxn modelId="{A9E91535-F759-4F26-AC80-6338DEB78C6B}" type="presParOf" srcId="{422F3450-3D1F-46A7-828D-BBFC5FCCCDE7}" destId="{2A06D0B3-F633-432B-9671-581AD70C08D4}" srcOrd="0" destOrd="0" presId="urn:microsoft.com/office/officeart/2005/8/layout/matrix2"/>
    <dgm:cxn modelId="{7D551EF6-FFAF-4E7D-A3D0-79DAA5B96232}" type="presParOf" srcId="{422F3450-3D1F-46A7-828D-BBFC5FCCCDE7}" destId="{67D0F945-10E2-4B1D-8459-F940420E8793}" srcOrd="1" destOrd="0" presId="urn:microsoft.com/office/officeart/2005/8/layout/matrix2"/>
    <dgm:cxn modelId="{0B00292C-CA21-4791-804C-31ACDFCFA1C9}" type="presParOf" srcId="{422F3450-3D1F-46A7-828D-BBFC5FCCCDE7}" destId="{D57C0005-F597-49CE-BB18-6694CDE227AF}" srcOrd="2" destOrd="0" presId="urn:microsoft.com/office/officeart/2005/8/layout/matrix2"/>
    <dgm:cxn modelId="{C70B665D-858F-4051-A860-C3359BA1A001}" type="presParOf" srcId="{422F3450-3D1F-46A7-828D-BBFC5FCCCDE7}" destId="{25DC46C7-D009-4EE0-AFDF-19609884A8A4}" srcOrd="3" destOrd="0" presId="urn:microsoft.com/office/officeart/2005/8/layout/matrix2"/>
    <dgm:cxn modelId="{7DAF78AD-ED59-4F91-806B-2B34EE16616E}" type="presParOf" srcId="{422F3450-3D1F-46A7-828D-BBFC5FCCCDE7}" destId="{A61F1211-D285-4A2E-821A-D100E6BB356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506B97-0DE1-4956-BE3F-8D12F5DF28F8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5D5BF2-02B4-48B0-9756-4A712C568BEA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Организаторы  </a:t>
          </a:r>
        </a:p>
        <a:p>
          <a:pPr algn="ctr"/>
          <a:r>
            <a:rPr lang="ru-RU" sz="2000" b="1" dirty="0" smtClean="0"/>
            <a:t>Союз «Объединение организаций профсоюзов Республики Бурятия» в лице Молодежного совета ООП РБ</a:t>
          </a:r>
          <a:endParaRPr lang="ru-RU" sz="2000" b="1" dirty="0"/>
        </a:p>
      </dgm:t>
    </dgm:pt>
    <dgm:pt modelId="{5500F467-5E3E-4629-855E-FF02BE8FF194}" type="parTrans" cxnId="{FBBF22FD-8984-43F5-88C4-BFD5EB762C49}">
      <dgm:prSet/>
      <dgm:spPr/>
      <dgm:t>
        <a:bodyPr/>
        <a:lstStyle/>
        <a:p>
          <a:endParaRPr lang="ru-RU"/>
        </a:p>
      </dgm:t>
    </dgm:pt>
    <dgm:pt modelId="{C6DE1DF4-D858-4F70-95E3-44290ADDD7BD}" type="sibTrans" cxnId="{FBBF22FD-8984-43F5-88C4-BFD5EB762C49}">
      <dgm:prSet/>
      <dgm:spPr/>
      <dgm:t>
        <a:bodyPr/>
        <a:lstStyle/>
        <a:p>
          <a:endParaRPr lang="ru-RU"/>
        </a:p>
      </dgm:t>
    </dgm:pt>
    <dgm:pt modelId="{77DCE1E6-14AD-46B7-9156-8DD3EEE541A2}">
      <dgm:prSet custT="1"/>
      <dgm:spPr/>
      <dgm:t>
        <a:bodyPr/>
        <a:lstStyle/>
        <a:p>
          <a:r>
            <a:rPr lang="ru-RU" sz="1600" b="1" dirty="0" smtClean="0"/>
            <a:t>Основная </a:t>
          </a:r>
          <a:r>
            <a:rPr lang="ru-RU" sz="1600" b="1" dirty="0" smtClean="0">
              <a:solidFill>
                <a:srgbClr val="FFFF00"/>
              </a:solidFill>
            </a:rPr>
            <a:t>цель </a:t>
          </a:r>
          <a:r>
            <a:rPr lang="ru-RU" sz="1600" b="1" dirty="0" smtClean="0"/>
            <a:t>конкурса </a:t>
          </a:r>
        </a:p>
        <a:p>
          <a:r>
            <a:rPr lang="ru-RU" sz="1600" b="1" dirty="0" smtClean="0"/>
            <a:t>  выявление инициативных и талантливых молодых профсоюзных лидеров, повышение их профессионализма и статуса, привлечение молодежи к активной профсоюзной деятельности</a:t>
          </a:r>
          <a:endParaRPr lang="ru-RU" sz="1600" b="1" dirty="0"/>
        </a:p>
      </dgm:t>
    </dgm:pt>
    <dgm:pt modelId="{109E1A30-A98D-478B-9641-CEA09B0F435C}" type="parTrans" cxnId="{B74214A3-5C18-4188-99EB-052C0F93204E}">
      <dgm:prSet/>
      <dgm:spPr/>
      <dgm:t>
        <a:bodyPr/>
        <a:lstStyle/>
        <a:p>
          <a:endParaRPr lang="ru-RU"/>
        </a:p>
      </dgm:t>
    </dgm:pt>
    <dgm:pt modelId="{1015D3D2-2E15-4C75-B76B-DA1315A3CC81}" type="sibTrans" cxnId="{B74214A3-5C18-4188-99EB-052C0F93204E}">
      <dgm:prSet/>
      <dgm:spPr/>
      <dgm:t>
        <a:bodyPr/>
        <a:lstStyle/>
        <a:p>
          <a:endParaRPr lang="ru-RU"/>
        </a:p>
      </dgm:t>
    </dgm:pt>
    <dgm:pt modelId="{13174129-0FDD-47F1-9F1E-3429166722CF}">
      <dgm:prSet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Участники </a:t>
          </a:r>
        </a:p>
        <a:p>
          <a:r>
            <a:rPr lang="ru-RU" sz="1500" b="1" dirty="0" smtClean="0"/>
            <a:t> молодые профсоюзные лидеры (председатели, заместители председателя, члены молодежных советов (комиссий) профсоюзных организаций, председатели ППО студентов. Профсоюзный стаж - не менее 1 года. Возраст участников до 35 лет включительно.</a:t>
          </a:r>
          <a:endParaRPr lang="ru-RU" sz="1500" b="1" dirty="0"/>
        </a:p>
      </dgm:t>
    </dgm:pt>
    <dgm:pt modelId="{E76C3069-78F2-4027-A8F1-720C562FCD4D}" type="parTrans" cxnId="{1C9CE063-1AB8-4740-B309-285ACD8BE555}">
      <dgm:prSet/>
      <dgm:spPr/>
      <dgm:t>
        <a:bodyPr/>
        <a:lstStyle/>
        <a:p>
          <a:endParaRPr lang="ru-RU"/>
        </a:p>
      </dgm:t>
    </dgm:pt>
    <dgm:pt modelId="{B3F1762C-5B97-4AB3-8450-F4255572A7AF}" type="sibTrans" cxnId="{1C9CE063-1AB8-4740-B309-285ACD8BE555}">
      <dgm:prSet/>
      <dgm:spPr/>
      <dgm:t>
        <a:bodyPr/>
        <a:lstStyle/>
        <a:p>
          <a:endParaRPr lang="ru-RU"/>
        </a:p>
      </dgm:t>
    </dgm:pt>
    <dgm:pt modelId="{97C901C7-4205-4624-80FD-D36830FDDB3F}">
      <dgm:prSet custT="1"/>
      <dgm:spPr/>
      <dgm:t>
        <a:bodyPr/>
        <a:lstStyle/>
        <a:p>
          <a:r>
            <a:rPr lang="ru-RU" sz="1800" b="1" dirty="0" smtClean="0"/>
            <a:t>Конкурс проходит в рамках Всероссийской профсоюзной молодёжной программы ФНПР </a:t>
          </a:r>
          <a:r>
            <a:rPr lang="ru-RU" sz="1800" b="1" dirty="0" smtClean="0">
              <a:solidFill>
                <a:srgbClr val="FFFF00"/>
              </a:solidFill>
            </a:rPr>
            <a:t>«Стратегический резерв 2025» </a:t>
          </a:r>
          <a:endParaRPr lang="ru-RU" sz="1800" b="1" dirty="0">
            <a:solidFill>
              <a:srgbClr val="FFFF00"/>
            </a:solidFill>
          </a:endParaRPr>
        </a:p>
      </dgm:t>
    </dgm:pt>
    <dgm:pt modelId="{F62C9B63-A1C9-4D8C-AB27-B3D44F535ED7}" type="parTrans" cxnId="{421959E6-AFB3-440C-B8B4-DA5E87D9A60B}">
      <dgm:prSet/>
      <dgm:spPr/>
      <dgm:t>
        <a:bodyPr/>
        <a:lstStyle/>
        <a:p>
          <a:endParaRPr lang="ru-RU"/>
        </a:p>
      </dgm:t>
    </dgm:pt>
    <dgm:pt modelId="{09FB6C9C-6A26-4C88-9EF9-7F87F75BBEF2}" type="sibTrans" cxnId="{421959E6-AFB3-440C-B8B4-DA5E87D9A60B}">
      <dgm:prSet/>
      <dgm:spPr/>
      <dgm:t>
        <a:bodyPr/>
        <a:lstStyle/>
        <a:p>
          <a:endParaRPr lang="ru-RU"/>
        </a:p>
      </dgm:t>
    </dgm:pt>
    <dgm:pt modelId="{CA19A0A3-9D9F-41C8-A93E-BC59E7F1B23D}" type="pres">
      <dgm:prSet presAssocID="{29506B97-0DE1-4956-BE3F-8D12F5DF28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8DCFF8-EE72-43A3-AE87-C52106B2B0C8}" type="pres">
      <dgm:prSet presAssocID="{F05D5BF2-02B4-48B0-9756-4A712C568BEA}" presName="node" presStyleLbl="node1" presStyleIdx="0" presStyleCnt="4" custScaleX="42947" custScaleY="41102" custLinFactNeighborX="3311" custLinFactNeighborY="-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2349D1-9EFC-4706-8F4A-122A5D5545C6}" type="pres">
      <dgm:prSet presAssocID="{C6DE1DF4-D858-4F70-95E3-44290ADDD7BD}" presName="sibTrans" presStyleCnt="0"/>
      <dgm:spPr/>
    </dgm:pt>
    <dgm:pt modelId="{B9FBF18B-0614-4CA3-B2A6-54E595CDD46E}" type="pres">
      <dgm:prSet presAssocID="{77DCE1E6-14AD-46B7-9156-8DD3EEE541A2}" presName="node" presStyleLbl="node1" presStyleIdx="1" presStyleCnt="4" custScaleX="46207" custScaleY="40757" custLinFactNeighborX="-4294" custLinFactNeighborY="-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4CFA9-638C-4D75-ABF1-464176E12F08}" type="pres">
      <dgm:prSet presAssocID="{1015D3D2-2E15-4C75-B76B-DA1315A3CC81}" presName="sibTrans" presStyleCnt="0"/>
      <dgm:spPr/>
    </dgm:pt>
    <dgm:pt modelId="{3F3FB90C-9994-4D02-B5CC-F69EFC46C60C}" type="pres">
      <dgm:prSet presAssocID="{13174129-0FDD-47F1-9F1E-3429166722CF}" presName="node" presStyleLbl="node1" presStyleIdx="2" presStyleCnt="4" custScaleX="42901" custScaleY="42652" custLinFactNeighborX="3450" custLinFactNeighborY="-13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1D1B1A-9C5B-4269-9931-3F5353F82357}" type="pres">
      <dgm:prSet presAssocID="{B3F1762C-5B97-4AB3-8450-F4255572A7AF}" presName="sibTrans" presStyleCnt="0"/>
      <dgm:spPr/>
    </dgm:pt>
    <dgm:pt modelId="{F669DAA4-B203-460A-99C1-E96D549E1FD0}" type="pres">
      <dgm:prSet presAssocID="{97C901C7-4205-4624-80FD-D36830FDDB3F}" presName="node" presStyleLbl="node1" presStyleIdx="3" presStyleCnt="4" custScaleX="46532" custScaleY="42380" custLinFactNeighborX="-3829" custLinFactNeighborY="-13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9CE063-1AB8-4740-B309-285ACD8BE555}" srcId="{29506B97-0DE1-4956-BE3F-8D12F5DF28F8}" destId="{13174129-0FDD-47F1-9F1E-3429166722CF}" srcOrd="2" destOrd="0" parTransId="{E76C3069-78F2-4027-A8F1-720C562FCD4D}" sibTransId="{B3F1762C-5B97-4AB3-8450-F4255572A7AF}"/>
    <dgm:cxn modelId="{C649349E-4F5D-46B5-9C62-96FA92D7E0B0}" type="presOf" srcId="{29506B97-0DE1-4956-BE3F-8D12F5DF28F8}" destId="{CA19A0A3-9D9F-41C8-A93E-BC59E7F1B23D}" srcOrd="0" destOrd="0" presId="urn:microsoft.com/office/officeart/2005/8/layout/default"/>
    <dgm:cxn modelId="{421959E6-AFB3-440C-B8B4-DA5E87D9A60B}" srcId="{29506B97-0DE1-4956-BE3F-8D12F5DF28F8}" destId="{97C901C7-4205-4624-80FD-D36830FDDB3F}" srcOrd="3" destOrd="0" parTransId="{F62C9B63-A1C9-4D8C-AB27-B3D44F535ED7}" sibTransId="{09FB6C9C-6A26-4C88-9EF9-7F87F75BBEF2}"/>
    <dgm:cxn modelId="{FBBF22FD-8984-43F5-88C4-BFD5EB762C49}" srcId="{29506B97-0DE1-4956-BE3F-8D12F5DF28F8}" destId="{F05D5BF2-02B4-48B0-9756-4A712C568BEA}" srcOrd="0" destOrd="0" parTransId="{5500F467-5E3E-4629-855E-FF02BE8FF194}" sibTransId="{C6DE1DF4-D858-4F70-95E3-44290ADDD7BD}"/>
    <dgm:cxn modelId="{51FA624D-C87E-4B0D-AAD7-FAC6560F1DEE}" type="presOf" srcId="{77DCE1E6-14AD-46B7-9156-8DD3EEE541A2}" destId="{B9FBF18B-0614-4CA3-B2A6-54E595CDD46E}" srcOrd="0" destOrd="0" presId="urn:microsoft.com/office/officeart/2005/8/layout/default"/>
    <dgm:cxn modelId="{9D64B9D6-4EAE-49E0-9A2A-CDA7323F051D}" type="presOf" srcId="{13174129-0FDD-47F1-9F1E-3429166722CF}" destId="{3F3FB90C-9994-4D02-B5CC-F69EFC46C60C}" srcOrd="0" destOrd="0" presId="urn:microsoft.com/office/officeart/2005/8/layout/default"/>
    <dgm:cxn modelId="{4BCB210D-5BC2-457C-BD39-2A029340F09C}" type="presOf" srcId="{97C901C7-4205-4624-80FD-D36830FDDB3F}" destId="{F669DAA4-B203-460A-99C1-E96D549E1FD0}" srcOrd="0" destOrd="0" presId="urn:microsoft.com/office/officeart/2005/8/layout/default"/>
    <dgm:cxn modelId="{0B1DD381-051C-46EC-85F1-3B2387AB2FCD}" type="presOf" srcId="{F05D5BF2-02B4-48B0-9756-4A712C568BEA}" destId="{6F8DCFF8-EE72-43A3-AE87-C52106B2B0C8}" srcOrd="0" destOrd="0" presId="urn:microsoft.com/office/officeart/2005/8/layout/default"/>
    <dgm:cxn modelId="{B74214A3-5C18-4188-99EB-052C0F93204E}" srcId="{29506B97-0DE1-4956-BE3F-8D12F5DF28F8}" destId="{77DCE1E6-14AD-46B7-9156-8DD3EEE541A2}" srcOrd="1" destOrd="0" parTransId="{109E1A30-A98D-478B-9641-CEA09B0F435C}" sibTransId="{1015D3D2-2E15-4C75-B76B-DA1315A3CC81}"/>
    <dgm:cxn modelId="{666698B3-07E1-4B45-B2FF-8A7C864180B3}" type="presParOf" srcId="{CA19A0A3-9D9F-41C8-A93E-BC59E7F1B23D}" destId="{6F8DCFF8-EE72-43A3-AE87-C52106B2B0C8}" srcOrd="0" destOrd="0" presId="urn:microsoft.com/office/officeart/2005/8/layout/default"/>
    <dgm:cxn modelId="{7AE50665-A66F-4B50-B096-A1068BA4B0E0}" type="presParOf" srcId="{CA19A0A3-9D9F-41C8-A93E-BC59E7F1B23D}" destId="{442349D1-9EFC-4706-8F4A-122A5D5545C6}" srcOrd="1" destOrd="0" presId="urn:microsoft.com/office/officeart/2005/8/layout/default"/>
    <dgm:cxn modelId="{1111975A-2E4C-4F16-99B0-18915D56B559}" type="presParOf" srcId="{CA19A0A3-9D9F-41C8-A93E-BC59E7F1B23D}" destId="{B9FBF18B-0614-4CA3-B2A6-54E595CDD46E}" srcOrd="2" destOrd="0" presId="urn:microsoft.com/office/officeart/2005/8/layout/default"/>
    <dgm:cxn modelId="{27E4CF49-71A4-4A59-B4A3-B76DD4F1AB7F}" type="presParOf" srcId="{CA19A0A3-9D9F-41C8-A93E-BC59E7F1B23D}" destId="{4E34CFA9-638C-4D75-ABF1-464176E12F08}" srcOrd="3" destOrd="0" presId="urn:microsoft.com/office/officeart/2005/8/layout/default"/>
    <dgm:cxn modelId="{E8375E27-5291-44A5-A1C3-4A31028DCE95}" type="presParOf" srcId="{CA19A0A3-9D9F-41C8-A93E-BC59E7F1B23D}" destId="{3F3FB90C-9994-4D02-B5CC-F69EFC46C60C}" srcOrd="4" destOrd="0" presId="urn:microsoft.com/office/officeart/2005/8/layout/default"/>
    <dgm:cxn modelId="{A0832271-AB90-4B57-9B6E-1084E44F7B5D}" type="presParOf" srcId="{CA19A0A3-9D9F-41C8-A93E-BC59E7F1B23D}" destId="{B51D1B1A-9C5B-4269-9931-3F5353F82357}" srcOrd="5" destOrd="0" presId="urn:microsoft.com/office/officeart/2005/8/layout/default"/>
    <dgm:cxn modelId="{B306612D-6AE9-474E-AEC2-C77BB4B026E1}" type="presParOf" srcId="{CA19A0A3-9D9F-41C8-A93E-BC59E7F1B23D}" destId="{F669DAA4-B203-460A-99C1-E96D549E1FD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321201" y="275773"/>
          <a:ext cx="3694335" cy="212137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Союз «Объединение организаций профсоюзов Республики Бурятия»</a:t>
          </a:r>
          <a:endParaRPr lang="ru-RU" sz="2000" b="1" kern="1200" dirty="0"/>
        </a:p>
      </dsp:txBody>
      <dsp:txXfrm>
        <a:off x="321201" y="275773"/>
        <a:ext cx="3694335" cy="2121376"/>
      </dsp:txXfrm>
    </dsp:sp>
    <dsp:sp modelId="{B9FBF18B-0614-4CA3-B2A6-54E595CDD46E}">
      <dsp:nvSpPr>
        <dsp:cNvPr id="0" name=""/>
        <dsp:cNvSpPr/>
      </dsp:nvSpPr>
      <dsp:spPr>
        <a:xfrm>
          <a:off x="4221556" y="271205"/>
          <a:ext cx="3974763" cy="21035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Основная </a:t>
          </a:r>
          <a:r>
            <a:rPr lang="ru-RU" sz="1900" b="1" kern="1200" dirty="0" smtClean="0">
              <a:solidFill>
                <a:srgbClr val="FFFF00"/>
              </a:solidFill>
            </a:rPr>
            <a:t>цель </a:t>
          </a:r>
          <a:r>
            <a:rPr lang="ru-RU" sz="1900" b="1" kern="1200" dirty="0" smtClean="0"/>
            <a:t>конкурса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 укрепление профсоюзных структур всех уровней, повышение авторитета и влияния профсоюзных организаций в трудовых коллективах</a:t>
          </a:r>
          <a:endParaRPr lang="ru-RU" sz="1900" b="1" kern="1200" dirty="0"/>
        </a:p>
      </dsp:txBody>
      <dsp:txXfrm>
        <a:off x="4221556" y="271205"/>
        <a:ext cx="3974763" cy="2103569"/>
      </dsp:txXfrm>
    </dsp:sp>
    <dsp:sp modelId="{3F3FB90C-9994-4D02-B5CC-F69EFC46C60C}">
      <dsp:nvSpPr>
        <dsp:cNvPr id="0" name=""/>
        <dsp:cNvSpPr/>
      </dsp:nvSpPr>
      <dsp:spPr>
        <a:xfrm>
          <a:off x="321158" y="2575453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первичные профсоюзные организации членских организаций ООП РБ и профсоюзных организаций, работающих с ООП РБ по соглашениям</a:t>
          </a:r>
          <a:endParaRPr lang="ru-RU" sz="1900" b="1" kern="1200" dirty="0"/>
        </a:p>
      </dsp:txBody>
      <dsp:txXfrm>
        <a:off x="321158" y="2575453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45599" y="2575453"/>
          <a:ext cx="4002719" cy="21873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Конкурс проводится по итогам работы профсоюзных организаций за  2024-2025 гг.</a:t>
          </a:r>
          <a:endParaRPr lang="ru-RU" sz="1900" b="1" kern="1200" dirty="0"/>
        </a:p>
      </dsp:txBody>
      <dsp:txXfrm>
        <a:off x="4245599" y="2575453"/>
        <a:ext cx="4002719" cy="21873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D0B3-F633-432B-9671-581AD70C08D4}">
      <dsp:nvSpPr>
        <dsp:cNvPr id="0" name=""/>
        <dsp:cNvSpPr/>
      </dsp:nvSpPr>
      <dsp:spPr>
        <a:xfrm>
          <a:off x="8" y="0"/>
          <a:ext cx="8640951" cy="60486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D0F945-10E2-4B1D-8459-F940420E8793}">
      <dsp:nvSpPr>
        <dsp:cNvPr id="0" name=""/>
        <dsp:cNvSpPr/>
      </dsp:nvSpPr>
      <dsp:spPr>
        <a:xfrm>
          <a:off x="4638095" y="3312373"/>
          <a:ext cx="3684294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15 000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10 000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7 000 рублей</a:t>
          </a:r>
        </a:p>
        <a:p>
          <a:pPr>
            <a:spcBef>
              <a:spcPct val="0"/>
            </a:spcBef>
          </a:pPr>
          <a:endParaRPr lang="ru-RU" b="1" dirty="0"/>
        </a:p>
      </dsp:txBody>
      <dsp:txXfrm>
        <a:off x="4756204" y="3430482"/>
        <a:ext cx="3448076" cy="2183250"/>
      </dsp:txXfrm>
    </dsp:sp>
    <dsp:sp modelId="{D57C0005-F597-49CE-BB18-6694CDE227AF}">
      <dsp:nvSpPr>
        <dsp:cNvPr id="0" name=""/>
        <dsp:cNvSpPr/>
      </dsp:nvSpPr>
      <dsp:spPr>
        <a:xfrm>
          <a:off x="115201" y="100807"/>
          <a:ext cx="4061271" cy="27075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 03 февраля по 14 ноября 2025 года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Прием заявок - с 01 сентября по 15 октября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Оценивание  конкурсной комиссией - с 16 октября по 10 ноября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Награждение – 14 ноября</a:t>
          </a:r>
          <a:endParaRPr lang="ru-RU" b="1" dirty="0"/>
        </a:p>
      </dsp:txBody>
      <dsp:txXfrm>
        <a:off x="247371" y="232977"/>
        <a:ext cx="3796931" cy="2443166"/>
      </dsp:txXfrm>
    </dsp:sp>
    <dsp:sp modelId="{25DC46C7-D009-4EE0-AFDF-19609884A8A4}">
      <dsp:nvSpPr>
        <dsp:cNvPr id="0" name=""/>
        <dsp:cNvSpPr/>
      </dsp:nvSpPr>
      <dsp:spPr>
        <a:xfrm>
          <a:off x="4536514" y="216034"/>
          <a:ext cx="4061223" cy="25634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5 номинаций</a:t>
          </a:r>
          <a:r>
            <a:rPr lang="ru-RU" sz="1800" b="1" kern="1200" dirty="0" smtClean="0">
              <a:ln w="10541" cmpd="sng"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rPr>
            <a:t>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мотивация профсоюзного членства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коллективный договор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уполномоченный по охране труда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 информационная  работа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работа с молодежью</a:t>
          </a:r>
          <a:endParaRPr lang="ru-RU" sz="1800" b="1" kern="1200" dirty="0"/>
        </a:p>
      </dsp:txBody>
      <dsp:txXfrm>
        <a:off x="4661653" y="341173"/>
        <a:ext cx="3810945" cy="2313197"/>
      </dsp:txXfrm>
    </dsp:sp>
    <dsp:sp modelId="{A61F1211-D285-4A2E-821A-D100E6BB3565}">
      <dsp:nvSpPr>
        <dsp:cNvPr id="0" name=""/>
        <dsp:cNvSpPr/>
      </dsp:nvSpPr>
      <dsp:spPr>
        <a:xfrm>
          <a:off x="144017" y="3312373"/>
          <a:ext cx="3828325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информация о работе  по показателям</a:t>
          </a:r>
          <a:r>
            <a:rPr lang="ru-RU" sz="1300" b="1" kern="1200" dirty="0" smtClean="0"/>
            <a:t> </a:t>
          </a:r>
          <a:endParaRPr lang="ru-RU" sz="1300" b="1" kern="1200" dirty="0"/>
        </a:p>
      </dsp:txBody>
      <dsp:txXfrm>
        <a:off x="262126" y="3430482"/>
        <a:ext cx="3592107" cy="21832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65503" y="341879"/>
          <a:ext cx="4126464" cy="2506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Союз «Объединение организаций профсоюзов Республики Бурятия»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- ГБУЗ «Центр общественного здоровья и медицинской профилактики РБ им. В.Р. </a:t>
          </a:r>
          <a:r>
            <a:rPr lang="ru-RU" sz="2000" b="1" kern="1200" dirty="0" err="1" smtClean="0"/>
            <a:t>Бояновой</a:t>
          </a:r>
          <a:r>
            <a:rPr lang="ru-RU" sz="2000" b="1" kern="1200" dirty="0" smtClean="0"/>
            <a:t>»</a:t>
          </a:r>
          <a:endParaRPr lang="ru-RU" sz="2000" b="1" kern="1200" dirty="0"/>
        </a:p>
      </dsp:txBody>
      <dsp:txXfrm>
        <a:off x="265503" y="341879"/>
        <a:ext cx="4126464" cy="2506951"/>
      </dsp:txXfrm>
    </dsp:sp>
    <dsp:sp modelId="{B9FBF18B-0614-4CA3-B2A6-54E595CDD46E}">
      <dsp:nvSpPr>
        <dsp:cNvPr id="0" name=""/>
        <dsp:cNvSpPr/>
      </dsp:nvSpPr>
      <dsp:spPr>
        <a:xfrm>
          <a:off x="4582496" y="343287"/>
          <a:ext cx="3675879" cy="24792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Основная </a:t>
          </a:r>
          <a:r>
            <a:rPr lang="ru-RU" sz="1900" b="1" kern="1200" dirty="0" smtClean="0">
              <a:solidFill>
                <a:srgbClr val="FFFF00"/>
              </a:solidFill>
            </a:rPr>
            <a:t>цель </a:t>
          </a:r>
          <a:r>
            <a:rPr lang="ru-RU" sz="1900" b="1" kern="1200" dirty="0" smtClean="0"/>
            <a:t>конкурса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 </a:t>
          </a:r>
          <a:r>
            <a:rPr lang="ru-RU" sz="1800" b="1" kern="1200" dirty="0" smtClean="0"/>
            <a:t>Формирование корпоративной культуры здоровья за счет создания системы сохранения и укрепления здоровья трудящихся на рабочем месте через мотивирование и привлечение к ЗОЖ, профилактики поведенческих факторов риска</a:t>
          </a:r>
          <a:endParaRPr lang="ru-RU" sz="1800" b="1" kern="1200" dirty="0"/>
        </a:p>
      </dsp:txBody>
      <dsp:txXfrm>
        <a:off x="4582496" y="343287"/>
        <a:ext cx="3675879" cy="2479219"/>
      </dsp:txXfrm>
    </dsp:sp>
    <dsp:sp modelId="{3F3FB90C-9994-4D02-B5CC-F69EFC46C60C}">
      <dsp:nvSpPr>
        <dsp:cNvPr id="0" name=""/>
        <dsp:cNvSpPr/>
      </dsp:nvSpPr>
      <dsp:spPr>
        <a:xfrm>
          <a:off x="321150" y="3013727"/>
          <a:ext cx="4011431" cy="20358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</a:t>
          </a:r>
          <a:r>
            <a:rPr lang="ru-RU" sz="1600" kern="1200" dirty="0" smtClean="0"/>
            <a:t>организации всех организационно-правовых форм, осуществляющие деятельность  на территории Бурятии, где есть первичные профсоюзные организации, которые ведут работу по продвижению ЗОЖ, улучшению состояния здоровья работающих.</a:t>
          </a:r>
          <a:endParaRPr lang="ru-RU" sz="1600" b="1" kern="1200" dirty="0"/>
        </a:p>
      </dsp:txBody>
      <dsp:txXfrm>
        <a:off x="321150" y="3013727"/>
        <a:ext cx="4011431" cy="2035842"/>
      </dsp:txXfrm>
    </dsp:sp>
    <dsp:sp modelId="{F669DAA4-B203-460A-99C1-E96D549E1FD0}">
      <dsp:nvSpPr>
        <dsp:cNvPr id="0" name=""/>
        <dsp:cNvSpPr/>
      </dsp:nvSpPr>
      <dsp:spPr>
        <a:xfrm>
          <a:off x="4549044" y="3013727"/>
          <a:ext cx="3701734" cy="20228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конкурсе принимаются работы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описанием программ,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реализованных в 2025 гг.</a:t>
          </a:r>
          <a:endParaRPr lang="ru-RU" sz="2000" b="1" kern="1200" dirty="0"/>
        </a:p>
      </dsp:txBody>
      <dsp:txXfrm>
        <a:off x="4549044" y="3013727"/>
        <a:ext cx="3701734" cy="20228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D0B3-F633-432B-9671-581AD70C08D4}">
      <dsp:nvSpPr>
        <dsp:cNvPr id="0" name=""/>
        <dsp:cNvSpPr/>
      </dsp:nvSpPr>
      <dsp:spPr>
        <a:xfrm>
          <a:off x="0" y="0"/>
          <a:ext cx="8640951" cy="60486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D0F945-10E2-4B1D-8459-F940420E8793}">
      <dsp:nvSpPr>
        <dsp:cNvPr id="0" name=""/>
        <dsp:cNvSpPr/>
      </dsp:nvSpPr>
      <dsp:spPr>
        <a:xfrm>
          <a:off x="4638095" y="3312373"/>
          <a:ext cx="3684294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Призовой фонд: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 место – 30 000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 место – 25 000 рублей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 место – 20 000 рублей</a:t>
          </a:r>
        </a:p>
        <a:p>
          <a:pPr>
            <a:spcBef>
              <a:spcPct val="0"/>
            </a:spcBef>
          </a:pPr>
          <a:endParaRPr lang="ru-RU" b="1" dirty="0"/>
        </a:p>
      </dsp:txBody>
      <dsp:txXfrm>
        <a:off x="4756204" y="3430482"/>
        <a:ext cx="3448076" cy="2183250"/>
      </dsp:txXfrm>
    </dsp:sp>
    <dsp:sp modelId="{D57C0005-F597-49CE-BB18-6694CDE227AF}">
      <dsp:nvSpPr>
        <dsp:cNvPr id="0" name=""/>
        <dsp:cNvSpPr/>
      </dsp:nvSpPr>
      <dsp:spPr>
        <a:xfrm>
          <a:off x="115201" y="100807"/>
          <a:ext cx="4061271" cy="270750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 03 февраля по 14 ноября 2025 года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Первый этап - прием заявок                                             с 03 февраля по  15 марта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Второй этап - реализация программ с 01 апреля по 15 октября</a:t>
          </a:r>
        </a:p>
      </dsp:txBody>
      <dsp:txXfrm>
        <a:off x="247371" y="232977"/>
        <a:ext cx="3796931" cy="2443166"/>
      </dsp:txXfrm>
    </dsp:sp>
    <dsp:sp modelId="{25DC46C7-D009-4EE0-AFDF-19609884A8A4}">
      <dsp:nvSpPr>
        <dsp:cNvPr id="0" name=""/>
        <dsp:cNvSpPr/>
      </dsp:nvSpPr>
      <dsp:spPr>
        <a:xfrm>
          <a:off x="4536514" y="216034"/>
          <a:ext cx="4061223" cy="25634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 Третий этап – предоставление работ с 16 октября по 31 октября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Четвертый этап – оценивание работ с 01 ноября по 10 ноября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Финальный этап - защита работ, церемония награждения                     с 11 ноября по 14 ноября </a:t>
          </a:r>
          <a:endParaRPr lang="ru-RU" sz="1800" b="1" i="0" kern="1200" dirty="0"/>
        </a:p>
      </dsp:txBody>
      <dsp:txXfrm>
        <a:off x="4661653" y="341173"/>
        <a:ext cx="3810945" cy="2313197"/>
      </dsp:txXfrm>
    </dsp:sp>
    <dsp:sp modelId="{A61F1211-D285-4A2E-821A-D100E6BB3565}">
      <dsp:nvSpPr>
        <dsp:cNvPr id="0" name=""/>
        <dsp:cNvSpPr/>
      </dsp:nvSpPr>
      <dsp:spPr>
        <a:xfrm>
          <a:off x="144017" y="3312373"/>
          <a:ext cx="3828325" cy="2419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заявка на участие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согласие на публикацию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- информация о работе  по показателям</a:t>
          </a:r>
          <a:r>
            <a:rPr lang="ru-RU" sz="1300" b="1" kern="1200" dirty="0" smtClean="0"/>
            <a:t> </a:t>
          </a:r>
          <a:endParaRPr lang="ru-RU" sz="1300" b="1" kern="1200" dirty="0"/>
        </a:p>
      </dsp:txBody>
      <dsp:txXfrm>
        <a:off x="262126" y="3430482"/>
        <a:ext cx="3592107" cy="21832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87094" y="559203"/>
          <a:ext cx="3694335" cy="198651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Учредители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Правительство Республики Бурятия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Министерство культуры Республики Бурятия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Объединение организаций профсоюзов Республики Бурятия</a:t>
          </a:r>
          <a:endParaRPr lang="ru-RU" sz="1600" b="1" kern="1200" dirty="0"/>
        </a:p>
      </dsp:txBody>
      <dsp:txXfrm>
        <a:off x="287094" y="559203"/>
        <a:ext cx="3694335" cy="1986512"/>
      </dsp:txXfrm>
    </dsp:sp>
    <dsp:sp modelId="{B9FBF18B-0614-4CA3-B2A6-54E595CDD46E}">
      <dsp:nvSpPr>
        <dsp:cNvPr id="0" name=""/>
        <dsp:cNvSpPr/>
      </dsp:nvSpPr>
      <dsp:spPr>
        <a:xfrm>
          <a:off x="4187449" y="559203"/>
          <a:ext cx="4042977" cy="19595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Основная </a:t>
          </a:r>
          <a:r>
            <a:rPr lang="ru-RU" sz="1800" b="1" kern="1200" dirty="0" smtClean="0">
              <a:solidFill>
                <a:srgbClr val="FFFF00"/>
              </a:solidFill>
            </a:rPr>
            <a:t>цель </a:t>
          </a:r>
          <a:r>
            <a:rPr lang="ru-RU" sz="1800" b="1" kern="1200" dirty="0" smtClean="0"/>
            <a:t>конкурса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 воспитание патриотизма широких слоев населения, формирование активной гражданской позиции и ее демонстрации посредством хорового искусства</a:t>
          </a:r>
          <a:endParaRPr lang="ru-RU" sz="1800" b="1" kern="1200" dirty="0"/>
        </a:p>
      </dsp:txBody>
      <dsp:txXfrm>
        <a:off x="4187449" y="559203"/>
        <a:ext cx="4042977" cy="1959571"/>
      </dsp:txXfrm>
    </dsp:sp>
    <dsp:sp modelId="{3F3FB90C-9994-4D02-B5CC-F69EFC46C60C}">
      <dsp:nvSpPr>
        <dsp:cNvPr id="0" name=""/>
        <dsp:cNvSpPr/>
      </dsp:nvSpPr>
      <dsp:spPr>
        <a:xfrm>
          <a:off x="321158" y="2678343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вокальные ансамбли (от 2 -11 человек) и хоровые коллективы (от 12 человек) культурно-досуговых и образовательных учреждений, трудовых коллективов</a:t>
          </a:r>
          <a:endParaRPr lang="ru-RU" sz="1800" b="1" kern="1200" dirty="0"/>
        </a:p>
      </dsp:txBody>
      <dsp:txXfrm>
        <a:off x="321158" y="2678343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13599" y="2755684"/>
          <a:ext cx="4002719" cy="21240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/>
            <a:t>Фестиваль задуман как </a:t>
          </a:r>
          <a:r>
            <a:rPr lang="ru-RU" sz="1600" b="1" i="0" kern="1200" dirty="0" smtClean="0">
              <a:solidFill>
                <a:srgbClr val="FFFF00"/>
              </a:solidFill>
            </a:rPr>
            <a:t>творческая площадка</a:t>
          </a:r>
          <a:r>
            <a:rPr lang="ru-RU" sz="1600" b="1" i="0" kern="1200" dirty="0" smtClean="0"/>
            <a:t>, на которой любой хоровой коллектив может продемонстрировать исполнительское мастерство в исполнении Гимна России, гимна Бурятии и своего района, а также песенного репертуара военных лет, патриотических и народных песен, посвященных Отечеству</a:t>
          </a:r>
          <a:endParaRPr lang="ru-RU" sz="1600" b="1" i="0" kern="1200" dirty="0"/>
        </a:p>
      </dsp:txBody>
      <dsp:txXfrm>
        <a:off x="4213599" y="2755684"/>
        <a:ext cx="4002719" cy="21240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6D0B3-F633-432B-9671-581AD70C08D4}">
      <dsp:nvSpPr>
        <dsp:cNvPr id="0" name=""/>
        <dsp:cNvSpPr/>
      </dsp:nvSpPr>
      <dsp:spPr>
        <a:xfrm>
          <a:off x="0" y="0"/>
          <a:ext cx="8640951" cy="60486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D0F945-10E2-4B1D-8459-F940420E8793}">
      <dsp:nvSpPr>
        <dsp:cNvPr id="0" name=""/>
        <dsp:cNvSpPr/>
      </dsp:nvSpPr>
      <dsp:spPr>
        <a:xfrm>
          <a:off x="4463529" y="3283569"/>
          <a:ext cx="4177430" cy="26210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Награждение победителей: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Лауреата III степени и денежная премия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Дипломант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Диплом участника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Гран-При (памятная стела) и денежная премия  в двух категориях: профессиональной и любительской.</a:t>
          </a:r>
          <a:endParaRPr lang="ru-RU" sz="1400" b="1" dirty="0"/>
        </a:p>
      </dsp:txBody>
      <dsp:txXfrm>
        <a:off x="4591480" y="3411520"/>
        <a:ext cx="3921528" cy="2365181"/>
      </dsp:txXfrm>
    </dsp:sp>
    <dsp:sp modelId="{D57C0005-F597-49CE-BB18-6694CDE227AF}">
      <dsp:nvSpPr>
        <dsp:cNvPr id="0" name=""/>
        <dsp:cNvSpPr/>
      </dsp:nvSpPr>
      <dsp:spPr>
        <a:xfrm>
          <a:off x="72013" y="403252"/>
          <a:ext cx="4061271" cy="23330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Сроки проведения: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Прием заявок - до 12 мая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Очный конкурсный день - 23 мая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Гала-концерт Фестиваля, церемония  награждения - 24 мая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/>
        </a:p>
      </dsp:txBody>
      <dsp:txXfrm>
        <a:off x="185903" y="517142"/>
        <a:ext cx="3833491" cy="2105265"/>
      </dsp:txXfrm>
    </dsp:sp>
    <dsp:sp modelId="{25DC46C7-D009-4EE0-AFDF-19609884A8A4}">
      <dsp:nvSpPr>
        <dsp:cNvPr id="0" name=""/>
        <dsp:cNvSpPr/>
      </dsp:nvSpPr>
      <dsp:spPr>
        <a:xfrm>
          <a:off x="4493240" y="403252"/>
          <a:ext cx="4147719" cy="23330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3 категории участников: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/>
            <a:t>- </a:t>
          </a:r>
          <a:r>
            <a:rPr lang="ru-RU" sz="1800" b="1" kern="1200" dirty="0" smtClean="0"/>
            <a:t>Профессиональные коллективы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- Любительские коллективы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- Солисты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8 номинаций,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5 возрастных групп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4607130" y="517142"/>
        <a:ext cx="3919939" cy="2105265"/>
      </dsp:txXfrm>
    </dsp:sp>
    <dsp:sp modelId="{A61F1211-D285-4A2E-821A-D100E6BB3565}">
      <dsp:nvSpPr>
        <dsp:cNvPr id="0" name=""/>
        <dsp:cNvSpPr/>
      </dsp:nvSpPr>
      <dsp:spPr>
        <a:xfrm>
          <a:off x="83905" y="3283569"/>
          <a:ext cx="4092555" cy="26210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</a:rPr>
            <a:t>Конкурсная программа: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два разнохарактерных произведения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одно обязательное произведение (для академических хоров - «Священная война», для любительских коллективов и солистов -"Катюша«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не более 12 минут </a:t>
          </a:r>
          <a:endParaRPr lang="ru-RU" sz="1600" b="1" kern="1200" dirty="0"/>
        </a:p>
      </dsp:txBody>
      <dsp:txXfrm>
        <a:off x="211856" y="3411520"/>
        <a:ext cx="3836653" cy="23651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CFF8-EE72-43A3-AE87-C52106B2B0C8}">
      <dsp:nvSpPr>
        <dsp:cNvPr id="0" name=""/>
        <dsp:cNvSpPr/>
      </dsp:nvSpPr>
      <dsp:spPr>
        <a:xfrm>
          <a:off x="287094" y="127181"/>
          <a:ext cx="3694335" cy="24185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Организаторы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Союз «Объединение организаций профсоюзов Республики Бурятия»</a:t>
          </a:r>
          <a:endParaRPr lang="ru-RU" sz="2000" b="1" kern="1200" dirty="0"/>
        </a:p>
      </dsp:txBody>
      <dsp:txXfrm>
        <a:off x="287094" y="127181"/>
        <a:ext cx="3694335" cy="2418560"/>
      </dsp:txXfrm>
    </dsp:sp>
    <dsp:sp modelId="{B9FBF18B-0614-4CA3-B2A6-54E595CDD46E}">
      <dsp:nvSpPr>
        <dsp:cNvPr id="0" name=""/>
        <dsp:cNvSpPr/>
      </dsp:nvSpPr>
      <dsp:spPr>
        <a:xfrm>
          <a:off x="4187449" y="125658"/>
          <a:ext cx="4042977" cy="23946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Основная </a:t>
          </a:r>
          <a:r>
            <a:rPr lang="ru-RU" sz="1800" b="1" kern="1200" dirty="0" smtClean="0">
              <a:solidFill>
                <a:srgbClr val="FFFF00"/>
              </a:solidFill>
            </a:rPr>
            <a:t>цель </a:t>
          </a:r>
          <a:r>
            <a:rPr lang="ru-RU" sz="1800" b="1" kern="1200" dirty="0" smtClean="0"/>
            <a:t>конкурса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  обеспечение преемственности поколений и содействие формированию у детей и подростков духовно-патриотических ценностей и уважения к старшему поколению; популяризация профсоюзного движения</a:t>
          </a:r>
          <a:endParaRPr lang="ru-RU" sz="1800" b="1" kern="1200" dirty="0"/>
        </a:p>
      </dsp:txBody>
      <dsp:txXfrm>
        <a:off x="4187449" y="125658"/>
        <a:ext cx="4042977" cy="2394664"/>
      </dsp:txXfrm>
    </dsp:sp>
    <dsp:sp modelId="{3F3FB90C-9994-4D02-B5CC-F69EFC46C60C}">
      <dsp:nvSpPr>
        <dsp:cNvPr id="0" name=""/>
        <dsp:cNvSpPr/>
      </dsp:nvSpPr>
      <dsp:spPr>
        <a:xfrm>
          <a:off x="321158" y="2724045"/>
          <a:ext cx="3690378" cy="22013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Участники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 </a:t>
          </a:r>
          <a:r>
            <a:rPr lang="ru-RU" sz="1800" b="1" kern="1200" dirty="0" smtClean="0"/>
            <a:t>дети и внуки членов профсоюзов, входящих в состав ООП РБ, а также профсоюзов, взаимодействующих с ООП РБ по соглашению.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Возраст участников от 6 до 18 лет включительно.</a:t>
          </a:r>
          <a:endParaRPr lang="ru-RU" sz="1800" b="1" kern="1200" dirty="0"/>
        </a:p>
      </dsp:txBody>
      <dsp:txXfrm>
        <a:off x="321158" y="2724045"/>
        <a:ext cx="3690378" cy="2201375"/>
      </dsp:txXfrm>
    </dsp:sp>
    <dsp:sp modelId="{F669DAA4-B203-460A-99C1-E96D549E1FD0}">
      <dsp:nvSpPr>
        <dsp:cNvPr id="0" name=""/>
        <dsp:cNvSpPr/>
      </dsp:nvSpPr>
      <dsp:spPr>
        <a:xfrm>
          <a:off x="4245599" y="2755736"/>
          <a:ext cx="4002719" cy="21239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bg1"/>
              </a:solidFill>
            </a:rPr>
            <a:t>Конкурс проводится  по </a:t>
          </a:r>
          <a:r>
            <a:rPr lang="ru-RU" sz="1800" b="1" kern="1200" dirty="0" smtClean="0">
              <a:solidFill>
                <a:srgbClr val="FFFF00"/>
              </a:solidFill>
            </a:rPr>
            <a:t>теме</a:t>
          </a:r>
          <a:r>
            <a:rPr lang="ru-RU" sz="1800" b="1" kern="1200" dirty="0" smtClean="0">
              <a:solidFill>
                <a:schemeClr val="bg1"/>
              </a:solidFill>
            </a:rPr>
            <a:t>:            </a:t>
          </a:r>
          <a:r>
            <a:rPr lang="ru-RU" sz="1800" b="1" kern="1200" dirty="0" smtClean="0"/>
            <a:t>«Из одного металла льют медаль за бой, медаль за труд»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в рамках 80-летия Победы в Великой Отечественной войне, Года защитника Отечества в РФ, Года трудовой доблести «Все для Победы!»</a:t>
          </a:r>
          <a:endParaRPr lang="ru-RU" sz="1800" b="1" kern="1200" dirty="0"/>
        </a:p>
      </dsp:txBody>
      <dsp:txXfrm>
        <a:off x="4245599" y="2755736"/>
        <a:ext cx="4002719" cy="21239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75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05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09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20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03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19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737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86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18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92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97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B1054-AD64-46E4-9D7E-9B2479D38698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7CE95-4482-4AB5-A878-A246FA126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70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3.xml"/><Relationship Id="rId7" Type="http://schemas.openxmlformats.org/officeDocument/2006/relationships/image" Target="../media/image2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2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2.jpe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5" r="43118"/>
          <a:stretch/>
        </p:blipFill>
        <p:spPr bwMode="auto">
          <a:xfrm>
            <a:off x="-270284" y="0"/>
            <a:ext cx="9684567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41615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1614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47664" y="241614"/>
            <a:ext cx="64087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Союз «Объединение организаций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профсоюзов Республики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Бурятия»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916831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КОНКУРСЫ </a:t>
            </a:r>
          </a:p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ПРОФСОЮЗОВ БУРЯТИИ </a:t>
            </a:r>
          </a:p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в 2025 году</a:t>
            </a:r>
          </a:p>
        </p:txBody>
      </p:sp>
    </p:spTree>
    <p:extLst>
      <p:ext uri="{BB962C8B-B14F-4D97-AF65-F5344CB8AC3E}">
        <p14:creationId xmlns:p14="http://schemas.microsoft.com/office/powerpoint/2010/main" val="25282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5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Республиканский конкурс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«Молодой профсоюзный лидер 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Республики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Бурятия»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53740601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3652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04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503181127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58085" y="6237312"/>
            <a:ext cx="62370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«Молодой профсоюзный лидер Республики Бурятия»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303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6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Республиканский конкурс  «Лучшие практики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корпоративного демографического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стандарта в Республике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Б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урятия»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19414818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54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3043537967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93815" y="6237312"/>
            <a:ext cx="81655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«Лучшие практики корпоративного демографического стандарта в РБ»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7519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7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Профсоюзный форум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уполномоченных по охране труда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11054127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0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37763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8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Профсоюзный форум 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работающей и студенческой молодежи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29957931"/>
              </p:ext>
            </p:extLst>
          </p:nvPr>
        </p:nvGraphicFramePr>
        <p:xfrm>
          <a:off x="362408" y="1484784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0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37763"/>
            <a:ext cx="84249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9</a:t>
            </a:r>
            <a:r>
              <a:rPr lang="ru-RU" sz="2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.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Республиканская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межотраслевая профсоюзная 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спартакиада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среди членских организаций ООП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РБ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«Спартакиада – 2025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»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39656972"/>
              </p:ext>
            </p:extLst>
          </p:nvPr>
        </p:nvGraphicFramePr>
        <p:xfrm>
          <a:off x="362408" y="1484784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0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440" y="554424"/>
            <a:ext cx="1305498" cy="131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48679"/>
            <a:ext cx="1296144" cy="131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76812" y="2492896"/>
            <a:ext cx="67903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Приглашаем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 активному участию!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559" y="4804346"/>
            <a:ext cx="7015762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п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о всем вопросам обращаться в </a:t>
            </a: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Союз «Объединение организаций профсоюзов Республики Бурятия»:</a:t>
            </a: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г. Улан-Удэ, ул. Коммунистическая 49, </a:t>
            </a:r>
            <a:r>
              <a:rPr lang="ru-RU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каб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. 49, 50</a:t>
            </a:r>
          </a:p>
          <a:p>
            <a:pPr algn="ctr"/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адрес электронной почты: </a:t>
            </a:r>
            <a:r>
              <a:rPr lang="en-US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ooprb@yandex.ru,</a:t>
            </a:r>
            <a:endParaRPr lang="ru-RU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99"/>
              </a:solidFill>
            </a:endParaRPr>
          </a:p>
          <a:p>
            <a:pPr algn="ctr"/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о</a:t>
            </a:r>
            <a:r>
              <a:rPr lang="ru-RU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  <a:effectLst/>
              </a:rPr>
              <a:t>тдел организационной работы ООП РБ,</a:t>
            </a:r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 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 </a:t>
            </a:r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тел: 8-3012-21-17-16</a:t>
            </a:r>
            <a:endParaRPr lang="ru-RU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99"/>
              </a:solidFill>
              <a:effectLst/>
            </a:endParaRPr>
          </a:p>
          <a:p>
            <a:pPr algn="ctr"/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</a:rPr>
              <a:t>о</a:t>
            </a:r>
            <a:r>
              <a:rPr lang="ru-RU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  <a:effectLst/>
              </a:rPr>
              <a:t>бщий отдел</a:t>
            </a:r>
            <a:r>
              <a:rPr lang="en-US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  <a:effectLst/>
              </a:rPr>
              <a:t>, </a:t>
            </a:r>
            <a:r>
              <a:rPr lang="ru-RU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99"/>
                </a:solidFill>
                <a:effectLst/>
              </a:rPr>
              <a:t> тел: 8-3012-21-35-93</a:t>
            </a:r>
          </a:p>
          <a:p>
            <a:pPr algn="ctr"/>
            <a:endParaRPr lang="ru-RU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9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52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1. Республиканский смотр-конкурс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среди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членских организаций ООП РБ 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Лучшая профсоюзная организация – 2025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»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71002727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8836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643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57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387594261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1518567" y="6237312"/>
            <a:ext cx="61160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«Лучшая профсоюзная организация – 2025»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9909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816" y="332656"/>
            <a:ext cx="842493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2.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Республиканский конкурс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«Лучшая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корпоративная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программа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укрепления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здоровья на рабочем месте»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08894475"/>
              </p:ext>
            </p:extLst>
          </p:nvPr>
        </p:nvGraphicFramePr>
        <p:xfrm>
          <a:off x="362408" y="1574795"/>
          <a:ext cx="8602080" cy="6030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0844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04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4093937026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3094" y="6237312"/>
            <a:ext cx="894700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«Лучшая корпоративная программа укрепления здоровья на рабочем месте»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303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3. Республиканский фестиваль-конкурс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вокально-хоровых коллективов 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«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Пою мою Республику»,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посвящённый 80-летию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со дня Победы в Великой Отечественной войне</a:t>
            </a:r>
          </a:p>
          <a:p>
            <a:pPr algn="ctr"/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15008572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3652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98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1018621678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844790" y="6237312"/>
            <a:ext cx="546361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Фестиваль – конкурс «Пою мою Республику!»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7742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4. Республиканский конкурс 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детских рисунков и сочинений,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посвященный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Году защитника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Отечества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32486614"/>
              </p:ext>
            </p:extLst>
          </p:nvPr>
        </p:nvGraphicFramePr>
        <p:xfrm>
          <a:off x="362408" y="1645643"/>
          <a:ext cx="8602080" cy="574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93652"/>
            <a:ext cx="873970" cy="87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651"/>
            <a:ext cx="936104" cy="947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1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07704" y="4581128"/>
            <a:ext cx="2996786" cy="1509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0" tIns="57150" rIns="57150" bIns="5715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kern="1200" dirty="0" smtClean="0"/>
              <a:t>Участники - первичные профсоюзные организации членских организаций ООП РБ и профсоюзных организаций, работающих с ООП РБ по соглашениям.</a:t>
            </a:r>
            <a:endParaRPr lang="ru-RU" sz="1500" kern="1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492973973"/>
              </p:ext>
            </p:extLst>
          </p:nvPr>
        </p:nvGraphicFramePr>
        <p:xfrm>
          <a:off x="251520" y="188640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85587" y="6237312"/>
            <a:ext cx="458202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Конкурс детских рисунков и сочинений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40107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1399</TotalTime>
  <Words>1665</Words>
  <Application>Microsoft Office PowerPoint</Application>
  <PresentationFormat>Экран (4:3)</PresentationFormat>
  <Paragraphs>243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Орготдел</dc:creator>
  <cp:lastModifiedBy>User</cp:lastModifiedBy>
  <cp:revision>45</cp:revision>
  <dcterms:created xsi:type="dcterms:W3CDTF">2025-03-03T09:14:05Z</dcterms:created>
  <dcterms:modified xsi:type="dcterms:W3CDTF">2025-03-17T03:32:55Z</dcterms:modified>
</cp:coreProperties>
</file>